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988300" cy="10985500"/>
  <p:notesSz cx="7988300" cy="10985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2525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9408" y="3405505"/>
            <a:ext cx="6793292" cy="23069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98816" y="6151880"/>
            <a:ext cx="5594476" cy="27463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9605" y="2526665"/>
            <a:ext cx="3476567" cy="72504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15936" y="2526665"/>
            <a:ext cx="3476567" cy="72504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10/30/2017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10/30/2017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10/30/2017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605" y="439419"/>
            <a:ext cx="7192897" cy="17576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9605" y="2526665"/>
            <a:ext cx="7192897" cy="72504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17317" y="10216515"/>
            <a:ext cx="2557474" cy="5492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9605" y="10216515"/>
            <a:ext cx="1838185" cy="5492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10/30/2017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754318" y="10216515"/>
            <a:ext cx="1838185" cy="5492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746" y="122803"/>
            <a:ext cx="7540751" cy="10661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0304" y="2804159"/>
            <a:ext cx="4718304" cy="253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2208" y="8473439"/>
            <a:ext cx="2182367" cy="377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1474" y="182796"/>
            <a:ext cx="7522929" cy="0"/>
          </a:xfrm>
          <a:custGeom>
            <a:avLst/>
            <a:gdLst/>
            <a:ahLst/>
            <a:cxnLst/>
            <a:rect l="l" t="t" r="r" b="b"/>
            <a:pathLst>
              <a:path w="7522929">
                <a:moveTo>
                  <a:pt x="0" y="0"/>
                </a:moveTo>
                <a:lnTo>
                  <a:pt x="7522929" y="0"/>
                </a:lnTo>
              </a:path>
            </a:pathLst>
          </a:custGeom>
          <a:ln w="24365">
            <a:solidFill>
              <a:srgbClr val="CCCC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1474" y="10824647"/>
            <a:ext cx="7522929" cy="0"/>
          </a:xfrm>
          <a:custGeom>
            <a:avLst/>
            <a:gdLst/>
            <a:ahLst/>
            <a:cxnLst/>
            <a:rect l="l" t="t" r="r" b="b"/>
            <a:pathLst>
              <a:path w="7522929">
                <a:moveTo>
                  <a:pt x="0" y="0"/>
                </a:moveTo>
                <a:lnTo>
                  <a:pt x="7522929" y="0"/>
                </a:lnTo>
              </a:path>
            </a:pathLst>
          </a:custGeom>
          <a:ln w="30457">
            <a:solidFill>
              <a:srgbClr val="CFCC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657" y="170610"/>
            <a:ext cx="0" cy="10669271"/>
          </a:xfrm>
          <a:custGeom>
            <a:avLst/>
            <a:gdLst/>
            <a:ahLst/>
            <a:cxnLst/>
            <a:rect l="l" t="t" r="r" b="b"/>
            <a:pathLst>
              <a:path h="10669271">
                <a:moveTo>
                  <a:pt x="0" y="10669271"/>
                </a:moveTo>
                <a:lnTo>
                  <a:pt x="0" y="0"/>
                </a:lnTo>
              </a:path>
            </a:pathLst>
          </a:custGeom>
          <a:ln w="24365">
            <a:solidFill>
              <a:srgbClr val="CCCC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3994" y="8719449"/>
            <a:ext cx="4050808" cy="115737"/>
          </a:xfrm>
          <a:custGeom>
            <a:avLst/>
            <a:gdLst/>
            <a:ahLst/>
            <a:cxnLst/>
            <a:rect l="l" t="t" r="r" b="b"/>
            <a:pathLst>
              <a:path w="4050808" h="115737">
                <a:moveTo>
                  <a:pt x="0" y="0"/>
                </a:moveTo>
                <a:lnTo>
                  <a:pt x="4050808" y="0"/>
                </a:lnTo>
                <a:lnTo>
                  <a:pt x="4050808" y="115737"/>
                </a:lnTo>
                <a:lnTo>
                  <a:pt x="0" y="115737"/>
                </a:lnTo>
                <a:lnTo>
                  <a:pt x="0" y="0"/>
                </a:lnTo>
                <a:close/>
              </a:path>
            </a:pathLst>
          </a:custGeom>
          <a:solidFill>
            <a:srgbClr val="23A3B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39175" y="170610"/>
            <a:ext cx="0" cy="10669271"/>
          </a:xfrm>
          <a:custGeom>
            <a:avLst/>
            <a:gdLst/>
            <a:ahLst/>
            <a:cxnLst/>
            <a:rect l="l" t="t" r="r" b="b"/>
            <a:pathLst>
              <a:path h="10669271">
                <a:moveTo>
                  <a:pt x="0" y="10669271"/>
                </a:moveTo>
                <a:lnTo>
                  <a:pt x="0" y="0"/>
                </a:lnTo>
              </a:path>
            </a:pathLst>
          </a:custGeom>
          <a:ln w="24365">
            <a:solidFill>
              <a:srgbClr val="CFC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88833" y="830853"/>
            <a:ext cx="4304665" cy="1684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b="1" spc="-35" dirty="0" smtClean="0">
                <a:solidFill>
                  <a:srgbClr val="1F4274"/>
                </a:solidFill>
                <a:latin typeface="Arial"/>
                <a:cs typeface="Arial"/>
              </a:rPr>
              <a:t>AIR </a:t>
            </a:r>
            <a:r>
              <a:rPr sz="1950" b="1" spc="-155" dirty="0" smtClean="0">
                <a:solidFill>
                  <a:srgbClr val="1F4274"/>
                </a:solidFill>
                <a:latin typeface="Arial"/>
                <a:cs typeface="Arial"/>
              </a:rPr>
              <a:t> </a:t>
            </a:r>
            <a:r>
              <a:rPr sz="1950" b="1" spc="20" dirty="0" smtClean="0">
                <a:solidFill>
                  <a:srgbClr val="1F4274"/>
                </a:solidFill>
                <a:latin typeface="Arial"/>
                <a:cs typeface="Arial"/>
              </a:rPr>
              <a:t>FREIGHT</a:t>
            </a:r>
            <a:endParaRPr sz="19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8"/>
              </a:spcBef>
            </a:pPr>
            <a:endParaRPr sz="700"/>
          </a:p>
          <a:p>
            <a:pPr marL="189230" indent="-164465">
              <a:lnSpc>
                <a:spcPct val="100000"/>
              </a:lnSpc>
              <a:buClr>
                <a:srgbClr val="1F4274"/>
              </a:buClr>
              <a:buFont typeface="Arial"/>
              <a:buChar char="•"/>
              <a:tabLst>
                <a:tab pos="189230" algn="l"/>
              </a:tabLst>
            </a:pPr>
            <a:r>
              <a:rPr sz="1200" spc="20" dirty="0" smtClean="0">
                <a:solidFill>
                  <a:srgbClr val="2D2D2D"/>
                </a:solidFill>
                <a:latin typeface="Arial"/>
                <a:cs typeface="Arial"/>
              </a:rPr>
              <a:t>Import</a:t>
            </a:r>
            <a:r>
              <a:rPr sz="1200" spc="-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300" spc="-204" dirty="0" smtClean="0">
                <a:solidFill>
                  <a:srgbClr val="2D2D2D"/>
                </a:solidFill>
                <a:latin typeface="Times New Roman"/>
                <a:cs typeface="Times New Roman"/>
              </a:rPr>
              <a:t>&amp;</a:t>
            </a:r>
            <a:r>
              <a:rPr sz="1300" spc="55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spc="10" dirty="0" smtClean="0">
                <a:solidFill>
                  <a:srgbClr val="2D2D2D"/>
                </a:solidFill>
                <a:latin typeface="Arial"/>
                <a:cs typeface="Arial"/>
              </a:rPr>
              <a:t>export </a:t>
            </a:r>
            <a:r>
              <a:rPr sz="1200" spc="-1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50" dirty="0" smtClean="0">
                <a:solidFill>
                  <a:srgbClr val="161515"/>
                </a:solidFill>
                <a:latin typeface="Arial"/>
                <a:cs typeface="Arial"/>
              </a:rPr>
              <a:t>I</a:t>
            </a:r>
            <a:r>
              <a:rPr sz="1200" spc="60" dirty="0" smtClean="0">
                <a:solidFill>
                  <a:srgbClr val="2D2D2D"/>
                </a:solidFill>
                <a:latin typeface="Arial"/>
                <a:cs typeface="Arial"/>
              </a:rPr>
              <a:t>nc</a:t>
            </a:r>
            <a:r>
              <a:rPr sz="1200" spc="15" dirty="0" smtClean="0">
                <a:solidFill>
                  <a:srgbClr val="2D2D2D"/>
                </a:solidFill>
                <a:latin typeface="Arial"/>
                <a:cs typeface="Arial"/>
              </a:rPr>
              <a:t>l</a:t>
            </a:r>
            <a:r>
              <a:rPr sz="1200" spc="0" dirty="0" smtClean="0">
                <a:solidFill>
                  <a:srgbClr val="161515"/>
                </a:solidFill>
                <a:latin typeface="Arial"/>
                <a:cs typeface="Arial"/>
              </a:rPr>
              <a:t>u</a:t>
            </a:r>
            <a:r>
              <a:rPr sz="1200" spc="65" dirty="0" smtClean="0">
                <a:solidFill>
                  <a:srgbClr val="2D2D2D"/>
                </a:solidFill>
                <a:latin typeface="Arial"/>
                <a:cs typeface="Arial"/>
              </a:rPr>
              <a:t>d</a:t>
            </a:r>
            <a:r>
              <a:rPr sz="1200" spc="50" dirty="0" smtClean="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sz="1200" spc="0" dirty="0" smtClean="0">
                <a:solidFill>
                  <a:srgbClr val="161515"/>
                </a:solidFill>
                <a:latin typeface="Arial"/>
                <a:cs typeface="Arial"/>
              </a:rPr>
              <a:t>n</a:t>
            </a:r>
            <a:r>
              <a:rPr sz="1200" spc="80" dirty="0" smtClean="0">
                <a:solidFill>
                  <a:srgbClr val="2D2D2D"/>
                </a:solidFill>
                <a:latin typeface="Arial"/>
                <a:cs typeface="Arial"/>
              </a:rPr>
              <a:t>g</a:t>
            </a:r>
            <a:r>
              <a:rPr sz="1200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35" dirty="0" smtClean="0">
                <a:solidFill>
                  <a:srgbClr val="2D2D2D"/>
                </a:solidFill>
                <a:latin typeface="Arial"/>
                <a:cs typeface="Arial"/>
              </a:rPr>
              <a:t>cons</a:t>
            </a:r>
            <a:r>
              <a:rPr sz="1200" spc="95" dirty="0" smtClean="0">
                <a:solidFill>
                  <a:srgbClr val="2D2D2D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161515"/>
                </a:solidFill>
                <a:latin typeface="Arial"/>
                <a:cs typeface="Arial"/>
              </a:rPr>
              <a:t>l</a:t>
            </a:r>
            <a:r>
              <a:rPr sz="1200" spc="-10" dirty="0" smtClean="0">
                <a:solidFill>
                  <a:srgbClr val="161515"/>
                </a:solidFill>
                <a:latin typeface="Arial"/>
                <a:cs typeface="Arial"/>
              </a:rPr>
              <a:t>i</a:t>
            </a:r>
            <a:r>
              <a:rPr sz="1200" spc="10" dirty="0" smtClean="0">
                <a:solidFill>
                  <a:srgbClr val="2D2D2D"/>
                </a:solidFill>
                <a:latin typeface="Arial"/>
                <a:cs typeface="Arial"/>
              </a:rPr>
              <a:t>dations</a:t>
            </a:r>
            <a:endParaRPr sz="1200">
              <a:latin typeface="Arial"/>
              <a:cs typeface="Arial"/>
            </a:endParaRPr>
          </a:p>
          <a:p>
            <a:pPr marL="177165" indent="-158750">
              <a:lnSpc>
                <a:spcPct val="100000"/>
              </a:lnSpc>
              <a:spcBef>
                <a:spcPts val="165"/>
              </a:spcBef>
              <a:buClr>
                <a:srgbClr val="1F4274"/>
              </a:buClr>
              <a:buFont typeface="Arial"/>
              <a:buChar char="•"/>
              <a:tabLst>
                <a:tab pos="177165" algn="l"/>
              </a:tabLst>
            </a:pPr>
            <a:r>
              <a:rPr sz="1200" spc="5" dirty="0" smtClean="0">
                <a:solidFill>
                  <a:srgbClr val="2D2D2D"/>
                </a:solidFill>
                <a:latin typeface="Arial"/>
                <a:cs typeface="Arial"/>
              </a:rPr>
              <a:t>Time</a:t>
            </a:r>
            <a:r>
              <a:rPr sz="1200" spc="6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30" dirty="0" smtClean="0">
                <a:solidFill>
                  <a:srgbClr val="2D2D2D"/>
                </a:solidFill>
                <a:latin typeface="Arial"/>
                <a:cs typeface="Arial"/>
              </a:rPr>
              <a:t>def</a:t>
            </a:r>
            <a:r>
              <a:rPr sz="1200" spc="55" dirty="0" smtClean="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sz="1200" spc="45" dirty="0" smtClean="0">
                <a:solidFill>
                  <a:srgbClr val="161515"/>
                </a:solidFill>
                <a:latin typeface="Arial"/>
                <a:cs typeface="Arial"/>
              </a:rPr>
              <a:t>n</a:t>
            </a:r>
            <a:r>
              <a:rPr sz="1200" spc="10" dirty="0" smtClean="0">
                <a:solidFill>
                  <a:srgbClr val="2D2D2D"/>
                </a:solidFill>
                <a:latin typeface="Arial"/>
                <a:cs typeface="Arial"/>
              </a:rPr>
              <a:t>ite</a:t>
            </a:r>
            <a:r>
              <a:rPr sz="1200" spc="-7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20" dirty="0" smtClean="0">
                <a:solidFill>
                  <a:srgbClr val="2D2D2D"/>
                </a:solidFill>
                <a:latin typeface="Arial"/>
                <a:cs typeface="Arial"/>
              </a:rPr>
              <a:t>options</a:t>
            </a:r>
            <a:r>
              <a:rPr sz="1200" spc="16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25" dirty="0" smtClean="0">
                <a:solidFill>
                  <a:srgbClr val="2D2D2D"/>
                </a:solidFill>
                <a:latin typeface="Arial"/>
                <a:cs typeface="Arial"/>
              </a:rPr>
              <a:t>Incl.</a:t>
            </a:r>
            <a:r>
              <a:rPr sz="1200" spc="-5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35" dirty="0" smtClean="0">
                <a:solidFill>
                  <a:srgbClr val="2D2D2D"/>
                </a:solidFill>
                <a:latin typeface="Arial"/>
                <a:cs typeface="Arial"/>
              </a:rPr>
              <a:t>exped</a:t>
            </a:r>
            <a:r>
              <a:rPr sz="1200" spc="55" dirty="0" smtClean="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sz="1200" spc="45" dirty="0" smtClean="0">
                <a:solidFill>
                  <a:srgbClr val="161515"/>
                </a:solidFill>
                <a:latin typeface="Arial"/>
                <a:cs typeface="Arial"/>
              </a:rPr>
              <a:t>t</a:t>
            </a:r>
            <a:r>
              <a:rPr sz="1200" spc="25" dirty="0" smtClean="0">
                <a:solidFill>
                  <a:srgbClr val="2D2D2D"/>
                </a:solidFill>
                <a:latin typeface="Arial"/>
                <a:cs typeface="Arial"/>
              </a:rPr>
              <a:t>ed,</a:t>
            </a:r>
            <a:r>
              <a:rPr sz="1200" spc="10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10" dirty="0" smtClean="0">
                <a:solidFill>
                  <a:srgbClr val="2D2D2D"/>
                </a:solidFill>
                <a:latin typeface="Arial"/>
                <a:cs typeface="Arial"/>
              </a:rPr>
              <a:t>regular</a:t>
            </a:r>
            <a:r>
              <a:rPr sz="1200" spc="7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300" spc="-204" dirty="0" smtClean="0">
                <a:solidFill>
                  <a:srgbClr val="2D2D2D"/>
                </a:solidFill>
                <a:latin typeface="Times New Roman"/>
                <a:cs typeface="Times New Roman"/>
              </a:rPr>
              <a:t>&amp;</a:t>
            </a:r>
            <a:r>
              <a:rPr sz="1300" spc="55" dirty="0" smtClean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200" spc="65" dirty="0" smtClean="0">
                <a:solidFill>
                  <a:srgbClr val="2D2D2D"/>
                </a:solidFill>
                <a:latin typeface="Arial"/>
                <a:cs typeface="Arial"/>
              </a:rPr>
              <a:t>d</a:t>
            </a:r>
            <a:r>
              <a:rPr sz="1200" spc="35" dirty="0" smtClean="0">
                <a:solidFill>
                  <a:srgbClr val="2D2D2D"/>
                </a:solidFill>
                <a:latin typeface="Arial"/>
                <a:cs typeface="Arial"/>
              </a:rPr>
              <a:t>e</a:t>
            </a:r>
            <a:r>
              <a:rPr sz="1200" spc="40" dirty="0" smtClean="0">
                <a:solidFill>
                  <a:srgbClr val="161515"/>
                </a:solidFill>
                <a:latin typeface="Arial"/>
                <a:cs typeface="Arial"/>
              </a:rPr>
              <a:t>f</a:t>
            </a:r>
            <a:r>
              <a:rPr sz="1200" spc="50" dirty="0" smtClean="0">
                <a:solidFill>
                  <a:srgbClr val="2D2D2D"/>
                </a:solidFill>
                <a:latin typeface="Arial"/>
                <a:cs typeface="Arial"/>
              </a:rPr>
              <a:t>e</a:t>
            </a:r>
            <a:r>
              <a:rPr sz="1200" spc="5" dirty="0" smtClean="0">
                <a:solidFill>
                  <a:srgbClr val="161515"/>
                </a:solidFill>
                <a:latin typeface="Arial"/>
                <a:cs typeface="Arial"/>
              </a:rPr>
              <a:t>rr</a:t>
            </a:r>
            <a:r>
              <a:rPr sz="1200" spc="40" dirty="0" smtClean="0">
                <a:solidFill>
                  <a:srgbClr val="2D2D2D"/>
                </a:solidFill>
                <a:latin typeface="Arial"/>
                <a:cs typeface="Arial"/>
              </a:rPr>
              <a:t>ed</a:t>
            </a:r>
            <a:endParaRPr sz="1200">
              <a:latin typeface="Arial"/>
              <a:cs typeface="Arial"/>
            </a:endParaRPr>
          </a:p>
          <a:p>
            <a:pPr marL="189230" indent="-164465">
              <a:lnSpc>
                <a:spcPct val="100000"/>
              </a:lnSpc>
              <a:spcBef>
                <a:spcPts val="265"/>
              </a:spcBef>
              <a:buClr>
                <a:srgbClr val="1F4274"/>
              </a:buClr>
              <a:buFont typeface="Arial"/>
              <a:buChar char="•"/>
              <a:tabLst>
                <a:tab pos="189230" algn="l"/>
              </a:tabLst>
            </a:pPr>
            <a:r>
              <a:rPr sz="1200" spc="10" dirty="0" smtClean="0">
                <a:solidFill>
                  <a:srgbClr val="2D2D2D"/>
                </a:solidFill>
                <a:latin typeface="Arial"/>
                <a:cs typeface="Arial"/>
              </a:rPr>
              <a:t>Delivery</a:t>
            </a:r>
            <a:r>
              <a:rPr sz="1200" spc="4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5" dirty="0" smtClean="0">
                <a:solidFill>
                  <a:srgbClr val="2D2D2D"/>
                </a:solidFill>
                <a:latin typeface="Arial"/>
                <a:cs typeface="Arial"/>
              </a:rPr>
              <a:t>term</a:t>
            </a:r>
            <a:r>
              <a:rPr sz="1200" spc="9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20" dirty="0" smtClean="0">
                <a:solidFill>
                  <a:srgbClr val="2D2D2D"/>
                </a:solidFill>
                <a:latin typeface="Arial"/>
                <a:cs typeface="Arial"/>
              </a:rPr>
              <a:t>options</a:t>
            </a:r>
            <a:r>
              <a:rPr sz="1200" spc="11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15" dirty="0" smtClean="0">
                <a:solidFill>
                  <a:srgbClr val="2D2D2D"/>
                </a:solidFill>
                <a:latin typeface="Arial"/>
                <a:cs typeface="Arial"/>
              </a:rPr>
              <a:t>inc</a:t>
            </a:r>
            <a:r>
              <a:rPr sz="1200" spc="65" dirty="0" smtClean="0">
                <a:solidFill>
                  <a:srgbClr val="2D2D2D"/>
                </a:solidFill>
                <a:latin typeface="Arial"/>
                <a:cs typeface="Arial"/>
              </a:rPr>
              <a:t>l</a:t>
            </a:r>
            <a:r>
              <a:rPr sz="1200" spc="55" dirty="0" smtClean="0">
                <a:solidFill>
                  <a:srgbClr val="161515"/>
                </a:solidFill>
                <a:latin typeface="Arial"/>
                <a:cs typeface="Arial"/>
              </a:rPr>
              <a:t>.</a:t>
            </a:r>
            <a:r>
              <a:rPr sz="1200" spc="-55" dirty="0" smtClean="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sz="1200" spc="15" dirty="0" smtClean="0">
                <a:solidFill>
                  <a:srgbClr val="2D2D2D"/>
                </a:solidFill>
                <a:latin typeface="Arial"/>
                <a:cs typeface="Arial"/>
              </a:rPr>
              <a:t>door</a:t>
            </a:r>
            <a:r>
              <a:rPr sz="1200" spc="7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25" dirty="0" smtClean="0">
                <a:solidFill>
                  <a:srgbClr val="2D2D2D"/>
                </a:solidFill>
                <a:latin typeface="Arial"/>
                <a:cs typeface="Arial"/>
              </a:rPr>
              <a:t>to</a:t>
            </a:r>
            <a:r>
              <a:rPr sz="1200" spc="4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20" dirty="0" smtClean="0">
                <a:solidFill>
                  <a:srgbClr val="2D2D2D"/>
                </a:solidFill>
                <a:latin typeface="Arial"/>
                <a:cs typeface="Arial"/>
              </a:rPr>
              <a:t>door,</a:t>
            </a:r>
            <a:r>
              <a:rPr sz="1200" spc="5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30" dirty="0" smtClean="0">
                <a:solidFill>
                  <a:srgbClr val="3B3D3D"/>
                </a:solidFill>
                <a:latin typeface="Arial"/>
                <a:cs typeface="Arial"/>
              </a:rPr>
              <a:t>a</a:t>
            </a:r>
            <a:r>
              <a:rPr sz="1200" spc="35" dirty="0" smtClean="0">
                <a:solidFill>
                  <a:srgbClr val="3B3D3D"/>
                </a:solidFill>
                <a:latin typeface="Arial"/>
                <a:cs typeface="Arial"/>
              </a:rPr>
              <a:t>i</a:t>
            </a:r>
            <a:r>
              <a:rPr sz="1200" spc="25" dirty="0" smtClean="0">
                <a:solidFill>
                  <a:srgbClr val="161515"/>
                </a:solidFill>
                <a:latin typeface="Arial"/>
                <a:cs typeface="Arial"/>
              </a:rPr>
              <a:t>r</a:t>
            </a:r>
            <a:r>
              <a:rPr sz="1200" spc="20" dirty="0" smtClean="0">
                <a:solidFill>
                  <a:srgbClr val="2D2D2D"/>
                </a:solidFill>
                <a:latin typeface="Arial"/>
                <a:cs typeface="Arial"/>
              </a:rPr>
              <a:t>port</a:t>
            </a:r>
            <a:r>
              <a:rPr sz="1200" spc="-1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25" dirty="0" smtClean="0">
                <a:solidFill>
                  <a:srgbClr val="2D2D2D"/>
                </a:solidFill>
                <a:latin typeface="Arial"/>
                <a:cs typeface="Arial"/>
              </a:rPr>
              <a:t>to</a:t>
            </a:r>
            <a:r>
              <a:rPr sz="1200" spc="4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10" dirty="0" smtClean="0">
                <a:solidFill>
                  <a:srgbClr val="2D2D2D"/>
                </a:solidFill>
                <a:latin typeface="Arial"/>
                <a:cs typeface="Arial"/>
              </a:rPr>
              <a:t>airpor</a:t>
            </a:r>
            <a:r>
              <a:rPr sz="1200" spc="-204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30" dirty="0" smtClean="0">
                <a:solidFill>
                  <a:srgbClr val="161515"/>
                </a:solidFill>
                <a:latin typeface="Arial"/>
                <a:cs typeface="Arial"/>
              </a:rPr>
              <a:t>t</a:t>
            </a:r>
            <a:endParaRPr sz="1200">
              <a:latin typeface="Arial"/>
              <a:cs typeface="Arial"/>
            </a:endParaRPr>
          </a:p>
          <a:p>
            <a:pPr marL="189230" indent="-170815">
              <a:lnSpc>
                <a:spcPct val="100000"/>
              </a:lnSpc>
              <a:spcBef>
                <a:spcPts val="240"/>
              </a:spcBef>
              <a:buClr>
                <a:srgbClr val="1F4274"/>
              </a:buClr>
              <a:buFont typeface="Arial"/>
              <a:buChar char="•"/>
              <a:tabLst>
                <a:tab pos="189230" algn="l"/>
              </a:tabLst>
            </a:pPr>
            <a:r>
              <a:rPr sz="1200" spc="-20" dirty="0" smtClean="0">
                <a:solidFill>
                  <a:srgbClr val="2D2D2D"/>
                </a:solidFill>
                <a:latin typeface="Arial"/>
                <a:cs typeface="Arial"/>
              </a:rPr>
              <a:t>Pr</a:t>
            </a:r>
            <a:r>
              <a:rPr sz="1200" spc="-75" dirty="0" smtClean="0">
                <a:solidFill>
                  <a:srgbClr val="2D2D2D"/>
                </a:solidFill>
                <a:latin typeface="Arial"/>
                <a:cs typeface="Arial"/>
              </a:rPr>
              <a:t>o</a:t>
            </a:r>
            <a:r>
              <a:rPr sz="1200" spc="-60" dirty="0" smtClean="0">
                <a:solidFill>
                  <a:srgbClr val="161515"/>
                </a:solidFill>
                <a:latin typeface="Arial"/>
                <a:cs typeface="Arial"/>
              </a:rPr>
              <a:t>j</a:t>
            </a:r>
            <a:r>
              <a:rPr sz="1200" spc="-210" dirty="0" smtClean="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sz="1200" spc="20" dirty="0" smtClean="0">
                <a:solidFill>
                  <a:srgbClr val="2D2D2D"/>
                </a:solidFill>
                <a:latin typeface="Arial"/>
                <a:cs typeface="Arial"/>
              </a:rPr>
              <a:t>ects</a:t>
            </a:r>
            <a:endParaRPr sz="1200">
              <a:latin typeface="Arial"/>
              <a:cs typeface="Arial"/>
            </a:endParaRPr>
          </a:p>
          <a:p>
            <a:pPr marL="177165" indent="-152400">
              <a:lnSpc>
                <a:spcPct val="100000"/>
              </a:lnSpc>
              <a:spcBef>
                <a:spcPts val="285"/>
              </a:spcBef>
              <a:buClr>
                <a:srgbClr val="1F4274"/>
              </a:buClr>
              <a:buFont typeface="Arial"/>
              <a:buChar char="•"/>
              <a:tabLst>
                <a:tab pos="177165" algn="l"/>
              </a:tabLst>
            </a:pPr>
            <a:r>
              <a:rPr sz="1200" spc="0" dirty="0" smtClean="0">
                <a:solidFill>
                  <a:srgbClr val="2D2D2D"/>
                </a:solidFill>
                <a:latin typeface="Arial"/>
                <a:cs typeface="Arial"/>
              </a:rPr>
              <a:t>Air</a:t>
            </a:r>
            <a:r>
              <a:rPr sz="1200" spc="15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10" dirty="0" smtClean="0">
                <a:solidFill>
                  <a:srgbClr val="2D2D2D"/>
                </a:solidFill>
                <a:latin typeface="Arial"/>
                <a:cs typeface="Arial"/>
              </a:rPr>
              <a:t>charter</a:t>
            </a:r>
            <a:r>
              <a:rPr sz="1200" spc="9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10" dirty="0" smtClean="0">
                <a:solidFill>
                  <a:srgbClr val="2D2D2D"/>
                </a:solidFill>
                <a:latin typeface="Arial"/>
                <a:cs typeface="Arial"/>
              </a:rPr>
              <a:t>ser</a:t>
            </a:r>
            <a:r>
              <a:rPr sz="1200" spc="95" dirty="0" smtClean="0">
                <a:solidFill>
                  <a:srgbClr val="2D2D2D"/>
                </a:solidFill>
                <a:latin typeface="Arial"/>
                <a:cs typeface="Arial"/>
              </a:rPr>
              <a:t>v</a:t>
            </a:r>
            <a:r>
              <a:rPr sz="1200" spc="-30" dirty="0" smtClean="0">
                <a:solidFill>
                  <a:srgbClr val="161515"/>
                </a:solidFill>
                <a:latin typeface="Arial"/>
                <a:cs typeface="Arial"/>
              </a:rPr>
              <a:t>i</a:t>
            </a:r>
            <a:r>
              <a:rPr sz="1200" spc="55" dirty="0" smtClean="0">
                <a:solidFill>
                  <a:srgbClr val="2D2D2D"/>
                </a:solidFill>
                <a:latin typeface="Arial"/>
                <a:cs typeface="Arial"/>
              </a:rPr>
              <a:t>ce</a:t>
            </a:r>
            <a:endParaRPr sz="1200">
              <a:latin typeface="Arial"/>
              <a:cs typeface="Arial"/>
            </a:endParaRPr>
          </a:p>
          <a:p>
            <a:pPr marL="182880" indent="-164465">
              <a:lnSpc>
                <a:spcPct val="100000"/>
              </a:lnSpc>
              <a:spcBef>
                <a:spcPts val="285"/>
              </a:spcBef>
              <a:buClr>
                <a:srgbClr val="1F4274"/>
              </a:buClr>
              <a:buFont typeface="Arial"/>
              <a:buChar char="•"/>
              <a:tabLst>
                <a:tab pos="182880" algn="l"/>
              </a:tabLst>
            </a:pPr>
            <a:r>
              <a:rPr sz="1200" spc="20" dirty="0" smtClean="0">
                <a:solidFill>
                  <a:srgbClr val="2D2D2D"/>
                </a:solidFill>
                <a:latin typeface="Arial"/>
                <a:cs typeface="Arial"/>
              </a:rPr>
              <a:t>Comp</a:t>
            </a:r>
            <a:r>
              <a:rPr sz="1200" spc="-22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30" dirty="0" smtClean="0">
                <a:solidFill>
                  <a:srgbClr val="161515"/>
                </a:solidFill>
                <a:latin typeface="Arial"/>
                <a:cs typeface="Arial"/>
              </a:rPr>
              <a:t>l</a:t>
            </a:r>
            <a:r>
              <a:rPr sz="1200" spc="20" dirty="0" smtClean="0">
                <a:solidFill>
                  <a:srgbClr val="2D2D2D"/>
                </a:solidFill>
                <a:latin typeface="Arial"/>
                <a:cs typeface="Arial"/>
              </a:rPr>
              <a:t>ete</a:t>
            </a:r>
            <a:r>
              <a:rPr sz="1200" spc="7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15" dirty="0" smtClean="0">
                <a:solidFill>
                  <a:srgbClr val="2D2D2D"/>
                </a:solidFill>
                <a:latin typeface="Arial"/>
                <a:cs typeface="Arial"/>
              </a:rPr>
              <a:t>U.S.</a:t>
            </a:r>
            <a:r>
              <a:rPr sz="1200" spc="-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20" dirty="0" smtClean="0">
                <a:solidFill>
                  <a:srgbClr val="2D2D2D"/>
                </a:solidFill>
                <a:latin typeface="Arial"/>
                <a:cs typeface="Arial"/>
              </a:rPr>
              <a:t>&amp;</a:t>
            </a:r>
            <a:r>
              <a:rPr sz="1200" spc="8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10" dirty="0" smtClean="0">
                <a:solidFill>
                  <a:srgbClr val="3B3D3D"/>
                </a:solidFill>
                <a:latin typeface="Arial"/>
                <a:cs typeface="Arial"/>
              </a:rPr>
              <a:t>international</a:t>
            </a:r>
            <a:r>
              <a:rPr sz="1200" spc="35" dirty="0" smtClean="0">
                <a:solidFill>
                  <a:srgbClr val="3B3D3D"/>
                </a:solidFill>
                <a:latin typeface="Arial"/>
                <a:cs typeface="Arial"/>
              </a:rPr>
              <a:t> </a:t>
            </a:r>
            <a:r>
              <a:rPr sz="1200" spc="15" dirty="0" smtClean="0">
                <a:solidFill>
                  <a:srgbClr val="2D2D2D"/>
                </a:solidFill>
                <a:latin typeface="Arial"/>
                <a:cs typeface="Arial"/>
              </a:rPr>
              <a:t>customs</a:t>
            </a:r>
            <a:r>
              <a:rPr sz="1200" spc="10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25" dirty="0" smtClean="0">
                <a:solidFill>
                  <a:srgbClr val="2D2D2D"/>
                </a:solidFill>
                <a:latin typeface="Arial"/>
                <a:cs typeface="Arial"/>
              </a:rPr>
              <a:t>clearance</a:t>
            </a:r>
            <a:r>
              <a:rPr sz="1200" spc="10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20" dirty="0" smtClean="0">
                <a:solidFill>
                  <a:srgbClr val="2D2D2D"/>
                </a:solidFill>
                <a:latin typeface="Arial"/>
                <a:cs typeface="Arial"/>
              </a:rPr>
              <a:t>services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8833" y="5700219"/>
            <a:ext cx="6271260" cy="2529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415" marR="24130" indent="5715" algn="just">
              <a:lnSpc>
                <a:spcPct val="107400"/>
              </a:lnSpc>
            </a:pPr>
            <a:r>
              <a:rPr sz="1300" b="1" spc="-130" dirty="0" smtClean="0">
                <a:solidFill>
                  <a:srgbClr val="36A1B5"/>
                </a:solidFill>
                <a:latin typeface="Arial"/>
                <a:cs typeface="Arial"/>
              </a:rPr>
              <a:t>PSP</a:t>
            </a:r>
            <a:r>
              <a:rPr sz="1300" b="1" spc="-5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300" b="1" spc="-150" dirty="0" smtClean="0">
                <a:solidFill>
                  <a:srgbClr val="36A1B5"/>
                </a:solidFill>
                <a:latin typeface="Arial"/>
                <a:cs typeface="Arial"/>
              </a:rPr>
              <a:t>LOGISTICS</a:t>
            </a:r>
            <a:r>
              <a:rPr sz="1300" b="1" spc="-1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-30" dirty="0" smtClean="0">
                <a:solidFill>
                  <a:srgbClr val="36A1B5"/>
                </a:solidFill>
                <a:latin typeface="Arial"/>
                <a:cs typeface="Arial"/>
              </a:rPr>
              <a:t>can</a:t>
            </a:r>
            <a:r>
              <a:rPr sz="1200" spc="6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36A1B5"/>
                </a:solidFill>
                <a:latin typeface="Arial"/>
                <a:cs typeface="Arial"/>
              </a:rPr>
              <a:t>provide</a:t>
            </a:r>
            <a:r>
              <a:rPr sz="1200" spc="3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-55" dirty="0" smtClean="0">
                <a:solidFill>
                  <a:srgbClr val="36A1B5"/>
                </a:solidFill>
                <a:latin typeface="Arial"/>
                <a:cs typeface="Arial"/>
              </a:rPr>
              <a:t>you</a:t>
            </a:r>
            <a:r>
              <a:rPr sz="1200" spc="4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25" dirty="0" smtClean="0">
                <a:solidFill>
                  <a:srgbClr val="36A1B5"/>
                </a:solidFill>
                <a:latin typeface="Arial"/>
                <a:cs typeface="Arial"/>
              </a:rPr>
              <a:t>with</a:t>
            </a:r>
            <a:r>
              <a:rPr sz="1200" spc="4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36A1B5"/>
                </a:solidFill>
                <a:latin typeface="Arial"/>
                <a:cs typeface="Arial"/>
              </a:rPr>
              <a:t>a</a:t>
            </a:r>
            <a:r>
              <a:rPr sz="1200" spc="2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36A1B5"/>
                </a:solidFill>
                <a:latin typeface="Arial"/>
                <a:cs typeface="Arial"/>
              </a:rPr>
              <a:t>comprehensive </a:t>
            </a:r>
            <a:r>
              <a:rPr sz="1200" spc="-9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36A1B5"/>
                </a:solidFill>
                <a:latin typeface="Arial"/>
                <a:cs typeface="Arial"/>
              </a:rPr>
              <a:t>range</a:t>
            </a:r>
            <a:r>
              <a:rPr sz="1200" spc="8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-60" dirty="0" smtClean="0">
                <a:solidFill>
                  <a:srgbClr val="36A1B5"/>
                </a:solidFill>
                <a:latin typeface="Arial"/>
                <a:cs typeface="Arial"/>
              </a:rPr>
              <a:t>of</a:t>
            </a:r>
            <a:r>
              <a:rPr sz="1200" spc="114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25" dirty="0" smtClean="0">
                <a:solidFill>
                  <a:srgbClr val="36A1B5"/>
                </a:solidFill>
                <a:latin typeface="Arial"/>
                <a:cs typeface="Arial"/>
              </a:rPr>
              <a:t>import</a:t>
            </a:r>
            <a:r>
              <a:rPr sz="1200" spc="1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36A1B5"/>
                </a:solidFill>
                <a:latin typeface="Arial"/>
                <a:cs typeface="Arial"/>
              </a:rPr>
              <a:t>export </a:t>
            </a:r>
            <a:r>
              <a:rPr sz="1200" spc="-16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25" dirty="0" smtClean="0">
                <a:solidFill>
                  <a:srgbClr val="36A1B5"/>
                </a:solidFill>
                <a:latin typeface="Arial"/>
                <a:cs typeface="Arial"/>
              </a:rPr>
              <a:t>international</a:t>
            </a:r>
            <a:r>
              <a:rPr sz="1200" spc="1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60" dirty="0" smtClean="0">
                <a:solidFill>
                  <a:srgbClr val="36A1B5"/>
                </a:solidFill>
                <a:latin typeface="Arial"/>
                <a:cs typeface="Arial"/>
              </a:rPr>
              <a:t>airfreight</a:t>
            </a:r>
            <a:r>
              <a:rPr sz="1200" spc="15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40" dirty="0" smtClean="0">
                <a:solidFill>
                  <a:srgbClr val="36A1B5"/>
                </a:solidFill>
                <a:latin typeface="Arial"/>
                <a:cs typeface="Arial"/>
              </a:rPr>
              <a:t>services</a:t>
            </a:r>
            <a:r>
              <a:rPr sz="1200" spc="4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36A1B5"/>
                </a:solidFill>
                <a:latin typeface="Arial"/>
                <a:cs typeface="Arial"/>
              </a:rPr>
              <a:t>We</a:t>
            </a:r>
            <a:r>
              <a:rPr sz="1200" spc="2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120" dirty="0" smtClean="0">
                <a:solidFill>
                  <a:srgbClr val="36A1B5"/>
                </a:solidFill>
                <a:latin typeface="Arial"/>
                <a:cs typeface="Arial"/>
              </a:rPr>
              <a:t>will</a:t>
            </a:r>
            <a:r>
              <a:rPr sz="1200" spc="1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25" dirty="0" smtClean="0">
                <a:solidFill>
                  <a:srgbClr val="36A1B5"/>
                </a:solidFill>
                <a:latin typeface="Arial"/>
                <a:cs typeface="Arial"/>
              </a:rPr>
              <a:t>evaluate</a:t>
            </a:r>
            <a:r>
              <a:rPr sz="1200" spc="8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40" dirty="0" smtClean="0">
                <a:solidFill>
                  <a:srgbClr val="36A1B5"/>
                </a:solidFill>
                <a:latin typeface="Arial"/>
                <a:cs typeface="Arial"/>
              </a:rPr>
              <a:t>your</a:t>
            </a:r>
            <a:r>
              <a:rPr sz="1200" spc="14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60" dirty="0" smtClean="0">
                <a:solidFill>
                  <a:srgbClr val="36A1B5"/>
                </a:solidFill>
                <a:latin typeface="Arial"/>
                <a:cs typeface="Arial"/>
              </a:rPr>
              <a:t>requirements</a:t>
            </a:r>
            <a:r>
              <a:rPr sz="1200" spc="12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40" dirty="0" smtClean="0">
                <a:solidFill>
                  <a:srgbClr val="36A1B5"/>
                </a:solidFill>
                <a:latin typeface="Arial"/>
                <a:cs typeface="Arial"/>
              </a:rPr>
              <a:t>and</a:t>
            </a:r>
            <a:r>
              <a:rPr sz="1200" spc="3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55" dirty="0" smtClean="0">
                <a:solidFill>
                  <a:srgbClr val="36A1B5"/>
                </a:solidFill>
                <a:latin typeface="Arial"/>
                <a:cs typeface="Arial"/>
              </a:rPr>
              <a:t>ensure</a:t>
            </a:r>
            <a:r>
              <a:rPr sz="1200" spc="8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45" dirty="0" smtClean="0">
                <a:solidFill>
                  <a:srgbClr val="36A1B5"/>
                </a:solidFill>
                <a:latin typeface="Arial"/>
                <a:cs typeface="Arial"/>
              </a:rPr>
              <a:t>that</a:t>
            </a:r>
            <a:r>
              <a:rPr sz="1200" spc="5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15" dirty="0" smtClean="0">
                <a:solidFill>
                  <a:srgbClr val="36A1B5"/>
                </a:solidFill>
                <a:latin typeface="Arial"/>
                <a:cs typeface="Arial"/>
              </a:rPr>
              <a:t>you</a:t>
            </a:r>
            <a:r>
              <a:rPr sz="1200" spc="7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40" dirty="0" smtClean="0">
                <a:solidFill>
                  <a:srgbClr val="36A1B5"/>
                </a:solidFill>
                <a:latin typeface="Arial"/>
                <a:cs typeface="Arial"/>
              </a:rPr>
              <a:t>and</a:t>
            </a:r>
            <a:r>
              <a:rPr sz="1200" spc="3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50" dirty="0" smtClean="0">
                <a:solidFill>
                  <a:srgbClr val="36A1B5"/>
                </a:solidFill>
                <a:latin typeface="Arial"/>
                <a:cs typeface="Arial"/>
              </a:rPr>
              <a:t>your</a:t>
            </a:r>
            <a:r>
              <a:rPr sz="1200" spc="3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60" dirty="0" smtClean="0">
                <a:solidFill>
                  <a:srgbClr val="36A1B5"/>
                </a:solidFill>
                <a:latin typeface="Arial"/>
                <a:cs typeface="Arial"/>
              </a:rPr>
              <a:t>clients</a:t>
            </a:r>
            <a:r>
              <a:rPr sz="1200" spc="5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35" dirty="0" smtClean="0">
                <a:solidFill>
                  <a:srgbClr val="36A1B5"/>
                </a:solidFill>
                <a:latin typeface="Arial"/>
                <a:cs typeface="Arial"/>
              </a:rPr>
              <a:t>receive </a:t>
            </a:r>
            <a:r>
              <a:rPr sz="1200" spc="60" dirty="0" smtClean="0">
                <a:solidFill>
                  <a:srgbClr val="36A1B5"/>
                </a:solidFill>
                <a:latin typeface="Arial"/>
                <a:cs typeface="Arial"/>
              </a:rPr>
              <a:t>the</a:t>
            </a:r>
            <a:r>
              <a:rPr sz="1200" spc="5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65" dirty="0" smtClean="0">
                <a:solidFill>
                  <a:srgbClr val="36A1B5"/>
                </a:solidFill>
                <a:latin typeface="Arial"/>
                <a:cs typeface="Arial"/>
              </a:rPr>
              <a:t>most</a:t>
            </a:r>
            <a:r>
              <a:rPr sz="1200" spc="4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35" dirty="0" smtClean="0">
                <a:solidFill>
                  <a:srgbClr val="36A1B5"/>
                </a:solidFill>
                <a:latin typeface="Arial"/>
                <a:cs typeface="Arial"/>
              </a:rPr>
              <a:t>effective</a:t>
            </a:r>
            <a:r>
              <a:rPr sz="1200" spc="7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60" dirty="0" smtClean="0">
                <a:solidFill>
                  <a:srgbClr val="36A1B5"/>
                </a:solidFill>
                <a:latin typeface="Arial"/>
                <a:cs typeface="Arial"/>
              </a:rPr>
              <a:t>airfreight </a:t>
            </a:r>
            <a:r>
              <a:rPr sz="1200" spc="-13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00" spc="45" dirty="0" smtClean="0">
                <a:solidFill>
                  <a:srgbClr val="36A1B5"/>
                </a:solidFill>
                <a:latin typeface="Arial"/>
                <a:cs typeface="Arial"/>
              </a:rPr>
              <a:t>solution.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42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8415" marR="5038725" algn="just">
              <a:lnSpc>
                <a:spcPct val="100000"/>
              </a:lnSpc>
            </a:pPr>
            <a:r>
              <a:rPr sz="1200" dirty="0" smtClean="0">
                <a:solidFill>
                  <a:srgbClr val="C6443B"/>
                </a:solidFill>
                <a:latin typeface="Arial"/>
                <a:cs typeface="Arial"/>
              </a:rPr>
              <a:t>CONSOLIDATED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17"/>
              </a:spcBef>
            </a:pPr>
            <a:endParaRPr sz="800"/>
          </a:p>
          <a:p>
            <a:pPr marL="12700" marR="23495" algn="just">
              <a:lnSpc>
                <a:spcPct val="100000"/>
              </a:lnSpc>
            </a:pPr>
            <a:r>
              <a:rPr sz="1150" spc="-65" dirty="0" smtClean="0">
                <a:solidFill>
                  <a:srgbClr val="2D2D2D"/>
                </a:solidFill>
                <a:latin typeface="Arial"/>
                <a:cs typeface="Arial"/>
              </a:rPr>
              <a:t>To</a:t>
            </a:r>
            <a:r>
              <a:rPr sz="1150" spc="-20" dirty="0" smtClean="0">
                <a:solidFill>
                  <a:srgbClr val="2D2D2D"/>
                </a:solidFill>
                <a:latin typeface="Arial"/>
                <a:cs typeface="Arial"/>
              </a:rPr>
              <a:t> e</a:t>
            </a:r>
            <a:r>
              <a:rPr sz="1150" spc="-65" dirty="0" smtClean="0">
                <a:solidFill>
                  <a:srgbClr val="161515"/>
                </a:solidFill>
                <a:latin typeface="Arial"/>
                <a:cs typeface="Arial"/>
              </a:rPr>
              <a:t>n</a:t>
            </a:r>
            <a:r>
              <a:rPr sz="1150" spc="-20" dirty="0" smtClean="0">
                <a:solidFill>
                  <a:srgbClr val="2D2D2D"/>
                </a:solidFill>
                <a:latin typeface="Arial"/>
                <a:cs typeface="Arial"/>
              </a:rPr>
              <a:t>able</a:t>
            </a:r>
            <a:r>
              <a:rPr sz="1150" spc="-3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40" dirty="0" smtClean="0">
                <a:solidFill>
                  <a:srgbClr val="2D2D2D"/>
                </a:solidFill>
                <a:latin typeface="Arial"/>
                <a:cs typeface="Arial"/>
              </a:rPr>
              <a:t>you </a:t>
            </a:r>
            <a:r>
              <a:rPr sz="1150" spc="-35" dirty="0" smtClean="0">
                <a:solidFill>
                  <a:srgbClr val="2D2D2D"/>
                </a:solidFill>
                <a:latin typeface="Arial"/>
                <a:cs typeface="Arial"/>
              </a:rPr>
              <a:t>to</a:t>
            </a:r>
            <a:r>
              <a:rPr sz="1150" spc="-7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40" dirty="0" smtClean="0">
                <a:solidFill>
                  <a:srgbClr val="2D2D2D"/>
                </a:solidFill>
                <a:latin typeface="Arial"/>
                <a:cs typeface="Arial"/>
              </a:rPr>
              <a:t>offer</a:t>
            </a:r>
            <a:r>
              <a:rPr sz="1150" spc="3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15" dirty="0" smtClean="0">
                <a:solidFill>
                  <a:srgbClr val="2D2D2D"/>
                </a:solidFill>
                <a:latin typeface="Arial"/>
                <a:cs typeface="Arial"/>
              </a:rPr>
              <a:t>y</a:t>
            </a:r>
            <a:r>
              <a:rPr sz="1150" spc="-10" dirty="0" smtClean="0">
                <a:solidFill>
                  <a:srgbClr val="2D2D2D"/>
                </a:solidFill>
                <a:latin typeface="Arial"/>
                <a:cs typeface="Arial"/>
              </a:rPr>
              <a:t>o</a:t>
            </a:r>
            <a:r>
              <a:rPr sz="1150" spc="-20" dirty="0" smtClean="0">
                <a:solidFill>
                  <a:srgbClr val="161515"/>
                </a:solidFill>
                <a:latin typeface="Arial"/>
                <a:cs typeface="Arial"/>
              </a:rPr>
              <a:t>u</a:t>
            </a:r>
            <a:r>
              <a:rPr sz="1150" spc="-50" dirty="0" smtClean="0">
                <a:solidFill>
                  <a:srgbClr val="3B3D3D"/>
                </a:solidFill>
                <a:latin typeface="Arial"/>
                <a:cs typeface="Arial"/>
              </a:rPr>
              <a:t>r</a:t>
            </a:r>
            <a:r>
              <a:rPr sz="1150" spc="-80" dirty="0" smtClean="0">
                <a:solidFill>
                  <a:srgbClr val="3B3D3D"/>
                </a:solidFill>
                <a:latin typeface="Arial"/>
                <a:cs typeface="Arial"/>
              </a:rPr>
              <a:t> </a:t>
            </a:r>
            <a:r>
              <a:rPr sz="1150" spc="0" dirty="0" smtClean="0">
                <a:solidFill>
                  <a:srgbClr val="2D2D2D"/>
                </a:solidFill>
                <a:latin typeface="Arial"/>
                <a:cs typeface="Arial"/>
              </a:rPr>
              <a:t>cu</a:t>
            </a:r>
            <a:r>
              <a:rPr sz="1150" spc="-65" dirty="0" smtClean="0">
                <a:solidFill>
                  <a:srgbClr val="2D2D2D"/>
                </a:solidFill>
                <a:latin typeface="Arial"/>
                <a:cs typeface="Arial"/>
              </a:rPr>
              <a:t>s</a:t>
            </a:r>
            <a:r>
              <a:rPr sz="1150" spc="10" dirty="0" smtClean="0">
                <a:solidFill>
                  <a:srgbClr val="161515"/>
                </a:solidFill>
                <a:latin typeface="Arial"/>
                <a:cs typeface="Arial"/>
              </a:rPr>
              <a:t>t</a:t>
            </a:r>
            <a:r>
              <a:rPr sz="1150" spc="-40" dirty="0" smtClean="0">
                <a:solidFill>
                  <a:srgbClr val="2D2D2D"/>
                </a:solidFill>
                <a:latin typeface="Arial"/>
                <a:cs typeface="Arial"/>
              </a:rPr>
              <a:t>omers</a:t>
            </a:r>
            <a:r>
              <a:rPr sz="1150" spc="-1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15" dirty="0" smtClean="0">
                <a:solidFill>
                  <a:srgbClr val="2D2D2D"/>
                </a:solidFill>
                <a:latin typeface="Arial"/>
                <a:cs typeface="Arial"/>
              </a:rPr>
              <a:t>a</a:t>
            </a:r>
            <a:r>
              <a:rPr sz="1150" spc="-7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40" dirty="0" smtClean="0">
                <a:solidFill>
                  <a:srgbClr val="161515"/>
                </a:solidFill>
                <a:latin typeface="Arial"/>
                <a:cs typeface="Arial"/>
              </a:rPr>
              <a:t>t</a:t>
            </a:r>
            <a:r>
              <a:rPr sz="1150" spc="-30" dirty="0" smtClean="0">
                <a:solidFill>
                  <a:srgbClr val="2D2D2D"/>
                </a:solidFill>
                <a:latin typeface="Arial"/>
                <a:cs typeface="Arial"/>
              </a:rPr>
              <a:t>otal</a:t>
            </a:r>
            <a:r>
              <a:rPr sz="1150" spc="-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40" dirty="0" smtClean="0">
                <a:solidFill>
                  <a:srgbClr val="2D2D2D"/>
                </a:solidFill>
                <a:latin typeface="Arial"/>
                <a:cs typeface="Arial"/>
              </a:rPr>
              <a:t>ser</a:t>
            </a:r>
            <a:r>
              <a:rPr sz="1150" spc="-5" dirty="0" smtClean="0">
                <a:solidFill>
                  <a:srgbClr val="2D2D2D"/>
                </a:solidFill>
                <a:latin typeface="Arial"/>
                <a:cs typeface="Arial"/>
              </a:rPr>
              <a:t>v</a:t>
            </a:r>
            <a:r>
              <a:rPr sz="1150" spc="-70" dirty="0" smtClean="0">
                <a:solidFill>
                  <a:srgbClr val="161515"/>
                </a:solidFill>
                <a:latin typeface="Arial"/>
                <a:cs typeface="Arial"/>
              </a:rPr>
              <a:t>i</a:t>
            </a:r>
            <a:r>
              <a:rPr sz="1150" spc="5" dirty="0" smtClean="0">
                <a:solidFill>
                  <a:srgbClr val="2D2D2D"/>
                </a:solidFill>
                <a:latin typeface="Arial"/>
                <a:cs typeface="Arial"/>
              </a:rPr>
              <a:t>c</a:t>
            </a:r>
            <a:r>
              <a:rPr sz="1150" spc="25" dirty="0" smtClean="0">
                <a:solidFill>
                  <a:srgbClr val="2D2D2D"/>
                </a:solidFill>
                <a:latin typeface="Arial"/>
                <a:cs typeface="Arial"/>
              </a:rPr>
              <a:t>e</a:t>
            </a:r>
            <a:r>
              <a:rPr sz="1150" spc="45" dirty="0" smtClean="0">
                <a:solidFill>
                  <a:srgbClr val="4D5252"/>
                </a:solidFill>
                <a:latin typeface="Arial"/>
                <a:cs typeface="Arial"/>
              </a:rPr>
              <a:t>,</a:t>
            </a:r>
            <a:r>
              <a:rPr sz="1150" spc="-70" dirty="0" smtClean="0">
                <a:solidFill>
                  <a:srgbClr val="4D5252"/>
                </a:solidFill>
                <a:latin typeface="Arial"/>
                <a:cs typeface="Arial"/>
              </a:rPr>
              <a:t> </a:t>
            </a:r>
            <a:r>
              <a:rPr sz="1150" spc="-110" dirty="0" smtClean="0">
                <a:solidFill>
                  <a:srgbClr val="2D2D2D"/>
                </a:solidFill>
                <a:latin typeface="Arial"/>
                <a:cs typeface="Arial"/>
              </a:rPr>
              <a:t>PSP</a:t>
            </a:r>
            <a:r>
              <a:rPr sz="1150" spc="-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75" dirty="0" smtClean="0">
                <a:solidFill>
                  <a:srgbClr val="3B3D3D"/>
                </a:solidFill>
                <a:latin typeface="Arial"/>
                <a:cs typeface="Arial"/>
              </a:rPr>
              <a:t>LOGISTICS</a:t>
            </a:r>
            <a:r>
              <a:rPr sz="1150" spc="15" dirty="0" smtClean="0">
                <a:solidFill>
                  <a:srgbClr val="3B3D3D"/>
                </a:solidFill>
                <a:latin typeface="Arial"/>
                <a:cs typeface="Arial"/>
              </a:rPr>
              <a:t> </a:t>
            </a:r>
            <a:r>
              <a:rPr sz="1150" spc="-15" dirty="0" smtClean="0">
                <a:solidFill>
                  <a:srgbClr val="2D2D2D"/>
                </a:solidFill>
                <a:latin typeface="Arial"/>
                <a:cs typeface="Arial"/>
              </a:rPr>
              <a:t>can</a:t>
            </a:r>
            <a:r>
              <a:rPr sz="1150" spc="-3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45" dirty="0" smtClean="0">
                <a:solidFill>
                  <a:srgbClr val="2D2D2D"/>
                </a:solidFill>
                <a:latin typeface="Arial"/>
                <a:cs typeface="Arial"/>
              </a:rPr>
              <a:t>make</a:t>
            </a:r>
            <a:r>
              <a:rPr sz="1150" spc="1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20" dirty="0" smtClean="0">
                <a:solidFill>
                  <a:srgbClr val="2D2D2D"/>
                </a:solidFill>
                <a:latin typeface="Arial"/>
                <a:cs typeface="Arial"/>
              </a:rPr>
              <a:t>a</a:t>
            </a:r>
            <a:r>
              <a:rPr sz="1150" spc="-20" dirty="0" smtClean="0">
                <a:solidFill>
                  <a:srgbClr val="161515"/>
                </a:solidFill>
                <a:latin typeface="Arial"/>
                <a:cs typeface="Arial"/>
              </a:rPr>
              <a:t>l</a:t>
            </a:r>
            <a:r>
              <a:rPr sz="1150" spc="-20" dirty="0" smtClean="0">
                <a:solidFill>
                  <a:srgbClr val="3B3D3D"/>
                </a:solidFill>
                <a:latin typeface="Arial"/>
                <a:cs typeface="Arial"/>
              </a:rPr>
              <a:t>l</a:t>
            </a:r>
            <a:r>
              <a:rPr sz="1150" spc="-80" dirty="0" smtClean="0">
                <a:solidFill>
                  <a:srgbClr val="3B3D3D"/>
                </a:solidFill>
                <a:latin typeface="Arial"/>
                <a:cs typeface="Arial"/>
              </a:rPr>
              <a:t> </a:t>
            </a:r>
            <a:r>
              <a:rPr sz="1150" spc="10" dirty="0" smtClean="0">
                <a:solidFill>
                  <a:srgbClr val="3B3D3D"/>
                </a:solidFill>
                <a:latin typeface="Arial"/>
                <a:cs typeface="Arial"/>
              </a:rPr>
              <a:t>t</a:t>
            </a:r>
            <a:r>
              <a:rPr sz="1150" spc="-65" dirty="0" smtClean="0">
                <a:solidFill>
                  <a:srgbClr val="161515"/>
                </a:solidFill>
                <a:latin typeface="Arial"/>
                <a:cs typeface="Arial"/>
              </a:rPr>
              <a:t>h</a:t>
            </a:r>
            <a:r>
              <a:rPr sz="1150" spc="-40" dirty="0" smtClean="0">
                <a:solidFill>
                  <a:srgbClr val="2D2D2D"/>
                </a:solidFill>
                <a:latin typeface="Arial"/>
                <a:cs typeface="Arial"/>
              </a:rPr>
              <a:t>e</a:t>
            </a:r>
            <a:r>
              <a:rPr sz="1150" spc="-6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40" dirty="0" smtClean="0">
                <a:solidFill>
                  <a:srgbClr val="2D2D2D"/>
                </a:solidFill>
                <a:latin typeface="Arial"/>
                <a:cs typeface="Arial"/>
              </a:rPr>
              <a:t>arrangements</a:t>
            </a:r>
            <a:endParaRPr sz="1150">
              <a:latin typeface="Arial"/>
              <a:cs typeface="Arial"/>
            </a:endParaRPr>
          </a:p>
          <a:p>
            <a:pPr marL="12700" marR="969644" algn="just">
              <a:lnSpc>
                <a:spcPct val="100000"/>
              </a:lnSpc>
              <a:spcBef>
                <a:spcPts val="345"/>
              </a:spcBef>
            </a:pPr>
            <a:r>
              <a:rPr sz="1150" spc="-35" dirty="0" smtClean="0">
                <a:solidFill>
                  <a:srgbClr val="3B3D3D"/>
                </a:solidFill>
                <a:latin typeface="Arial"/>
                <a:cs typeface="Arial"/>
              </a:rPr>
              <a:t>to</a:t>
            </a:r>
            <a:r>
              <a:rPr sz="1150" spc="25" dirty="0" smtClean="0">
                <a:solidFill>
                  <a:srgbClr val="3B3D3D"/>
                </a:solidFill>
                <a:latin typeface="Arial"/>
                <a:cs typeface="Arial"/>
              </a:rPr>
              <a:t> </a:t>
            </a:r>
            <a:r>
              <a:rPr sz="1150" spc="-45" dirty="0" smtClean="0">
                <a:solidFill>
                  <a:srgbClr val="2D2D2D"/>
                </a:solidFill>
                <a:latin typeface="Arial"/>
                <a:cs typeface="Arial"/>
              </a:rPr>
              <a:t>move</a:t>
            </a:r>
            <a:r>
              <a:rPr sz="1150" spc="-4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60" dirty="0" smtClean="0">
                <a:solidFill>
                  <a:srgbClr val="2D2D2D"/>
                </a:solidFill>
                <a:latin typeface="Arial"/>
                <a:cs typeface="Arial"/>
              </a:rPr>
              <a:t>your</a:t>
            </a:r>
            <a:r>
              <a:rPr sz="1150" spc="11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20" dirty="0" smtClean="0">
                <a:solidFill>
                  <a:srgbClr val="2D2D2D"/>
                </a:solidFill>
                <a:latin typeface="Arial"/>
                <a:cs typeface="Arial"/>
              </a:rPr>
              <a:t>goods</a:t>
            </a:r>
            <a:r>
              <a:rPr sz="1150" spc="-5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10" dirty="0" smtClean="0">
                <a:solidFill>
                  <a:srgbClr val="161515"/>
                </a:solidFill>
                <a:latin typeface="Arial"/>
                <a:cs typeface="Arial"/>
              </a:rPr>
              <a:t>f</a:t>
            </a:r>
            <a:r>
              <a:rPr sz="1150" spc="-20" dirty="0" smtClean="0">
                <a:solidFill>
                  <a:srgbClr val="2D2D2D"/>
                </a:solidFill>
                <a:latin typeface="Arial"/>
                <a:cs typeface="Arial"/>
              </a:rPr>
              <a:t>rom</a:t>
            </a:r>
            <a:r>
              <a:rPr sz="1150" spc="-8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60" dirty="0" smtClean="0">
                <a:solidFill>
                  <a:srgbClr val="2D2D2D"/>
                </a:solidFill>
                <a:latin typeface="Arial"/>
                <a:cs typeface="Arial"/>
              </a:rPr>
              <a:t>your</a:t>
            </a:r>
            <a:r>
              <a:rPr sz="1150" spc="6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50" dirty="0" smtClean="0">
                <a:solidFill>
                  <a:srgbClr val="3B3D3D"/>
                </a:solidFill>
                <a:latin typeface="Arial"/>
                <a:cs typeface="Arial"/>
              </a:rPr>
              <a:t>ware</a:t>
            </a:r>
            <a:r>
              <a:rPr sz="1150" spc="-215" dirty="0" smtClean="0">
                <a:solidFill>
                  <a:srgbClr val="3B3D3D"/>
                </a:solidFill>
                <a:latin typeface="Arial"/>
                <a:cs typeface="Arial"/>
              </a:rPr>
              <a:t> </a:t>
            </a:r>
            <a:r>
              <a:rPr sz="1150" spc="-65" dirty="0" smtClean="0">
                <a:solidFill>
                  <a:srgbClr val="161515"/>
                </a:solidFill>
                <a:latin typeface="Arial"/>
                <a:cs typeface="Arial"/>
              </a:rPr>
              <a:t>h</a:t>
            </a:r>
            <a:r>
              <a:rPr sz="1150" spc="-40" dirty="0" smtClean="0">
                <a:solidFill>
                  <a:srgbClr val="2D2D2D"/>
                </a:solidFill>
                <a:latin typeface="Arial"/>
                <a:cs typeface="Arial"/>
              </a:rPr>
              <a:t>ouse</a:t>
            </a:r>
            <a:r>
              <a:rPr sz="1150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25" dirty="0" smtClean="0">
                <a:solidFill>
                  <a:srgbClr val="2D2D2D"/>
                </a:solidFill>
                <a:latin typeface="Arial"/>
                <a:cs typeface="Arial"/>
              </a:rPr>
              <a:t>right</a:t>
            </a:r>
            <a:r>
              <a:rPr sz="1150" spc="-7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2D2D2D"/>
                </a:solidFill>
                <a:latin typeface="Arial"/>
                <a:cs typeface="Arial"/>
              </a:rPr>
              <a:t>through</a:t>
            </a:r>
            <a:r>
              <a:rPr sz="1150" spc="5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40" dirty="0" smtClean="0">
                <a:solidFill>
                  <a:srgbClr val="161515"/>
                </a:solidFill>
                <a:latin typeface="Arial"/>
                <a:cs typeface="Arial"/>
              </a:rPr>
              <a:t>t</a:t>
            </a:r>
            <a:r>
              <a:rPr sz="1150" spc="5" dirty="0" smtClean="0">
                <a:solidFill>
                  <a:srgbClr val="2D2D2D"/>
                </a:solidFill>
                <a:latin typeface="Arial"/>
                <a:cs typeface="Arial"/>
              </a:rPr>
              <a:t>o</a:t>
            </a:r>
            <a:r>
              <a:rPr sz="1150" spc="-10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15" dirty="0" smtClean="0">
                <a:solidFill>
                  <a:srgbClr val="2D2D2D"/>
                </a:solidFill>
                <a:latin typeface="Arial"/>
                <a:cs typeface="Arial"/>
              </a:rPr>
              <a:t>y</a:t>
            </a:r>
            <a:r>
              <a:rPr sz="1150" spc="-10" dirty="0" smtClean="0">
                <a:solidFill>
                  <a:srgbClr val="2D2D2D"/>
                </a:solidFill>
                <a:latin typeface="Arial"/>
                <a:cs typeface="Arial"/>
              </a:rPr>
              <a:t>o</a:t>
            </a:r>
            <a:r>
              <a:rPr sz="1150" spc="-20" dirty="0" smtClean="0">
                <a:solidFill>
                  <a:srgbClr val="161515"/>
                </a:solidFill>
                <a:latin typeface="Arial"/>
                <a:cs typeface="Arial"/>
              </a:rPr>
              <a:t>u</a:t>
            </a:r>
            <a:r>
              <a:rPr sz="1150" spc="-50" dirty="0" smtClean="0">
                <a:solidFill>
                  <a:srgbClr val="3B3D3D"/>
                </a:solidFill>
                <a:latin typeface="Arial"/>
                <a:cs typeface="Arial"/>
              </a:rPr>
              <a:t>r</a:t>
            </a:r>
            <a:r>
              <a:rPr sz="1150" spc="-30" dirty="0" smtClean="0">
                <a:solidFill>
                  <a:srgbClr val="3B3D3D"/>
                </a:solidFill>
                <a:latin typeface="Arial"/>
                <a:cs typeface="Arial"/>
              </a:rPr>
              <a:t> </a:t>
            </a:r>
            <a:r>
              <a:rPr sz="1150" spc="45" dirty="0" smtClean="0">
                <a:solidFill>
                  <a:srgbClr val="2D2D2D"/>
                </a:solidFill>
                <a:latin typeface="Arial"/>
                <a:cs typeface="Arial"/>
              </a:rPr>
              <a:t>c</a:t>
            </a:r>
            <a:r>
              <a:rPr sz="1150" spc="-65" dirty="0" smtClean="0">
                <a:solidFill>
                  <a:srgbClr val="161515"/>
                </a:solidFill>
                <a:latin typeface="Arial"/>
                <a:cs typeface="Arial"/>
              </a:rPr>
              <a:t>u</a:t>
            </a:r>
            <a:r>
              <a:rPr sz="1150" spc="-50" dirty="0" smtClean="0">
                <a:solidFill>
                  <a:srgbClr val="2D2D2D"/>
                </a:solidFill>
                <a:latin typeface="Arial"/>
                <a:cs typeface="Arial"/>
              </a:rPr>
              <a:t>stomers </a:t>
            </a:r>
            <a:r>
              <a:rPr sz="1150" spc="-45" dirty="0" smtClean="0">
                <a:solidFill>
                  <a:srgbClr val="3B3D3D"/>
                </a:solidFill>
                <a:latin typeface="Arial"/>
                <a:cs typeface="Arial"/>
              </a:rPr>
              <a:t>warehouse</a:t>
            </a:r>
            <a:r>
              <a:rPr sz="1150" spc="-180" dirty="0" smtClean="0">
                <a:solidFill>
                  <a:srgbClr val="3B3D3D"/>
                </a:solidFill>
                <a:latin typeface="Arial"/>
                <a:cs typeface="Arial"/>
              </a:rPr>
              <a:t> </a:t>
            </a:r>
            <a:r>
              <a:rPr sz="1150" spc="70" dirty="0" smtClean="0">
                <a:solidFill>
                  <a:srgbClr val="161515"/>
                </a:solidFill>
                <a:latin typeface="Arial"/>
                <a:cs typeface="Arial"/>
              </a:rPr>
              <a:t>.</a:t>
            </a:r>
            <a:endParaRPr sz="115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2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24765" marR="5018405" algn="just">
              <a:lnSpc>
                <a:spcPct val="100000"/>
              </a:lnSpc>
            </a:pPr>
            <a:r>
              <a:rPr sz="1200" spc="-30" dirty="0" smtClean="0">
                <a:solidFill>
                  <a:srgbClr val="C6443B"/>
                </a:solidFill>
                <a:latin typeface="Arial"/>
                <a:cs typeface="Arial"/>
              </a:rPr>
              <a:t>DOOR</a:t>
            </a:r>
            <a:r>
              <a:rPr sz="1200" spc="120" dirty="0" smtClean="0">
                <a:solidFill>
                  <a:srgbClr val="C6443B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C6443B"/>
                </a:solidFill>
                <a:latin typeface="Arial"/>
                <a:cs typeface="Arial"/>
              </a:rPr>
              <a:t>TO</a:t>
            </a:r>
            <a:r>
              <a:rPr sz="1200" spc="140" dirty="0" smtClean="0">
                <a:solidFill>
                  <a:srgbClr val="C6443B"/>
                </a:solidFill>
                <a:latin typeface="Arial"/>
                <a:cs typeface="Arial"/>
              </a:rPr>
              <a:t> </a:t>
            </a:r>
            <a:r>
              <a:rPr sz="1200" spc="-30" dirty="0" smtClean="0">
                <a:solidFill>
                  <a:srgbClr val="C6443B"/>
                </a:solidFill>
                <a:latin typeface="Arial"/>
                <a:cs typeface="Arial"/>
              </a:rPr>
              <a:t>DOOR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17"/>
              </a:spcBef>
            </a:pPr>
            <a:endParaRPr sz="500"/>
          </a:p>
          <a:p>
            <a:pPr marL="12700" marR="12700" indent="5715" algn="just">
              <a:lnSpc>
                <a:spcPct val="121700"/>
              </a:lnSpc>
            </a:pPr>
            <a:r>
              <a:rPr sz="1150" spc="-75" dirty="0" smtClean="0">
                <a:solidFill>
                  <a:srgbClr val="2D2D2D"/>
                </a:solidFill>
                <a:latin typeface="Arial"/>
                <a:cs typeface="Arial"/>
              </a:rPr>
              <a:t>For</a:t>
            </a:r>
            <a:r>
              <a:rPr sz="1150" spc="-6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25" dirty="0" smtClean="0">
                <a:solidFill>
                  <a:srgbClr val="2D2D2D"/>
                </a:solidFill>
                <a:latin typeface="Arial"/>
                <a:cs typeface="Arial"/>
              </a:rPr>
              <a:t>con</a:t>
            </a:r>
            <a:r>
              <a:rPr sz="1150" spc="40" dirty="0" smtClean="0">
                <a:solidFill>
                  <a:srgbClr val="2D2D2D"/>
                </a:solidFill>
                <a:latin typeface="Arial"/>
                <a:cs typeface="Arial"/>
              </a:rPr>
              <a:t>s</a:t>
            </a:r>
            <a:r>
              <a:rPr sz="1150" spc="-70" dirty="0" smtClean="0">
                <a:solidFill>
                  <a:srgbClr val="161515"/>
                </a:solidFill>
                <a:latin typeface="Arial"/>
                <a:cs typeface="Arial"/>
              </a:rPr>
              <a:t>i</a:t>
            </a:r>
            <a:r>
              <a:rPr sz="1150" spc="-55" dirty="0" smtClean="0">
                <a:solidFill>
                  <a:srgbClr val="2D2D2D"/>
                </a:solidFill>
                <a:latin typeface="Arial"/>
                <a:cs typeface="Arial"/>
              </a:rPr>
              <a:t>gnments</a:t>
            </a:r>
            <a:r>
              <a:rPr sz="1150" spc="-1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10" dirty="0" smtClean="0">
                <a:solidFill>
                  <a:srgbClr val="2D2D2D"/>
                </a:solidFill>
                <a:latin typeface="Arial"/>
                <a:cs typeface="Arial"/>
              </a:rPr>
              <a:t>t</a:t>
            </a:r>
            <a:r>
              <a:rPr sz="1150" spc="-65" dirty="0" smtClean="0">
                <a:solidFill>
                  <a:srgbClr val="161515"/>
                </a:solidFill>
                <a:latin typeface="Arial"/>
                <a:cs typeface="Arial"/>
              </a:rPr>
              <a:t>h</a:t>
            </a:r>
            <a:r>
              <a:rPr sz="1150" spc="-40" dirty="0" smtClean="0">
                <a:solidFill>
                  <a:srgbClr val="2D2D2D"/>
                </a:solidFill>
                <a:latin typeface="Arial"/>
                <a:cs typeface="Arial"/>
              </a:rPr>
              <a:t>at</a:t>
            </a:r>
            <a:r>
              <a:rPr sz="1150" spc="-1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40" dirty="0" smtClean="0">
                <a:solidFill>
                  <a:srgbClr val="2D2D2D"/>
                </a:solidFill>
                <a:latin typeface="Arial"/>
                <a:cs typeface="Arial"/>
              </a:rPr>
              <a:t>are</a:t>
            </a:r>
            <a:r>
              <a:rPr sz="1150" spc="-4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55" dirty="0" smtClean="0">
                <a:solidFill>
                  <a:srgbClr val="2D2D2D"/>
                </a:solidFill>
                <a:latin typeface="Arial"/>
                <a:cs typeface="Arial"/>
              </a:rPr>
              <a:t>more</a:t>
            </a:r>
            <a:r>
              <a:rPr sz="1150" spc="-4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30" dirty="0" smtClean="0">
                <a:solidFill>
                  <a:srgbClr val="2D2D2D"/>
                </a:solidFill>
                <a:latin typeface="Arial"/>
                <a:cs typeface="Arial"/>
              </a:rPr>
              <a:t>cost</a:t>
            </a:r>
            <a:r>
              <a:rPr sz="1150" spc="-4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40" dirty="0" smtClean="0">
                <a:solidFill>
                  <a:srgbClr val="2D2D2D"/>
                </a:solidFill>
                <a:latin typeface="Arial"/>
                <a:cs typeface="Arial"/>
              </a:rPr>
              <a:t>sen</a:t>
            </a:r>
            <a:r>
              <a:rPr sz="1150" spc="-20" dirty="0" smtClean="0">
                <a:solidFill>
                  <a:srgbClr val="2D2D2D"/>
                </a:solidFill>
                <a:latin typeface="Arial"/>
                <a:cs typeface="Arial"/>
              </a:rPr>
              <a:t>s</a:t>
            </a:r>
            <a:r>
              <a:rPr sz="1150" spc="-35" dirty="0" smtClean="0">
                <a:solidFill>
                  <a:srgbClr val="161515"/>
                </a:solidFill>
                <a:latin typeface="Arial"/>
                <a:cs typeface="Arial"/>
              </a:rPr>
              <a:t>it</a:t>
            </a:r>
            <a:r>
              <a:rPr sz="1150" spc="-60" dirty="0" smtClean="0">
                <a:solidFill>
                  <a:srgbClr val="161515"/>
                </a:solidFill>
                <a:latin typeface="Arial"/>
                <a:cs typeface="Arial"/>
              </a:rPr>
              <a:t>i</a:t>
            </a:r>
            <a:r>
              <a:rPr sz="1150" spc="-65" dirty="0" smtClean="0">
                <a:solidFill>
                  <a:srgbClr val="3B3D3D"/>
                </a:solidFill>
                <a:latin typeface="Arial"/>
                <a:cs typeface="Arial"/>
              </a:rPr>
              <a:t>ve,</a:t>
            </a:r>
            <a:r>
              <a:rPr sz="1150" spc="-10" dirty="0" smtClean="0">
                <a:solidFill>
                  <a:srgbClr val="3B3D3D"/>
                </a:solidFill>
                <a:latin typeface="Arial"/>
                <a:cs typeface="Arial"/>
              </a:rPr>
              <a:t> </a:t>
            </a:r>
            <a:r>
              <a:rPr sz="1150" spc="-95" dirty="0" smtClean="0">
                <a:solidFill>
                  <a:srgbClr val="2D2D2D"/>
                </a:solidFill>
                <a:latin typeface="Arial"/>
                <a:cs typeface="Arial"/>
              </a:rPr>
              <a:t>We</a:t>
            </a:r>
            <a:r>
              <a:rPr sz="1150" spc="-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50" dirty="0" smtClean="0">
                <a:solidFill>
                  <a:srgbClr val="2D2D2D"/>
                </a:solidFill>
                <a:latin typeface="Arial"/>
                <a:cs typeface="Arial"/>
              </a:rPr>
              <a:t>offer</a:t>
            </a:r>
            <a:r>
              <a:rPr sz="1150" spc="-1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20" dirty="0" smtClean="0">
                <a:solidFill>
                  <a:srgbClr val="2D2D2D"/>
                </a:solidFill>
                <a:latin typeface="Arial"/>
                <a:cs typeface="Arial"/>
              </a:rPr>
              <a:t>an</a:t>
            </a:r>
            <a:r>
              <a:rPr sz="1150" spc="-7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50" dirty="0" smtClean="0">
                <a:solidFill>
                  <a:srgbClr val="2D2D2D"/>
                </a:solidFill>
                <a:latin typeface="Arial"/>
                <a:cs typeface="Arial"/>
              </a:rPr>
              <a:t>ext</a:t>
            </a:r>
            <a:r>
              <a:rPr sz="1150" spc="0" dirty="0" smtClean="0">
                <a:solidFill>
                  <a:srgbClr val="2D2D2D"/>
                </a:solidFill>
                <a:latin typeface="Arial"/>
                <a:cs typeface="Arial"/>
              </a:rPr>
              <a:t>e</a:t>
            </a:r>
            <a:r>
              <a:rPr sz="1150" spc="-114" dirty="0" smtClean="0">
                <a:solidFill>
                  <a:srgbClr val="161515"/>
                </a:solidFill>
                <a:latin typeface="Arial"/>
                <a:cs typeface="Arial"/>
              </a:rPr>
              <a:t>n</a:t>
            </a:r>
            <a:r>
              <a:rPr sz="1150" spc="-40" dirty="0" smtClean="0">
                <a:solidFill>
                  <a:srgbClr val="2D2D2D"/>
                </a:solidFill>
                <a:latin typeface="Arial"/>
                <a:cs typeface="Arial"/>
              </a:rPr>
              <a:t>sive</a:t>
            </a:r>
            <a:r>
              <a:rPr sz="1150" spc="-1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55" dirty="0" smtClean="0">
                <a:solidFill>
                  <a:srgbClr val="2D2D2D"/>
                </a:solidFill>
                <a:latin typeface="Arial"/>
                <a:cs typeface="Arial"/>
              </a:rPr>
              <a:t>s</a:t>
            </a:r>
            <a:r>
              <a:rPr sz="1150" spc="-15" dirty="0" smtClean="0">
                <a:solidFill>
                  <a:srgbClr val="2D2D2D"/>
                </a:solidFill>
                <a:latin typeface="Arial"/>
                <a:cs typeface="Arial"/>
              </a:rPr>
              <a:t>e</a:t>
            </a:r>
            <a:r>
              <a:rPr sz="1150" spc="-70" dirty="0" smtClean="0">
                <a:solidFill>
                  <a:srgbClr val="161515"/>
                </a:solidFill>
                <a:latin typeface="Arial"/>
                <a:cs typeface="Arial"/>
              </a:rPr>
              <a:t>l</a:t>
            </a:r>
            <a:r>
              <a:rPr sz="1150" spc="-40" dirty="0" smtClean="0">
                <a:solidFill>
                  <a:srgbClr val="2D2D2D"/>
                </a:solidFill>
                <a:latin typeface="Arial"/>
                <a:cs typeface="Arial"/>
              </a:rPr>
              <a:t>ection </a:t>
            </a:r>
            <a:r>
              <a:rPr sz="1150" spc="-70" dirty="0" smtClean="0">
                <a:solidFill>
                  <a:srgbClr val="2D2D2D"/>
                </a:solidFill>
                <a:latin typeface="Arial"/>
                <a:cs typeface="Arial"/>
              </a:rPr>
              <a:t>o</a:t>
            </a:r>
            <a:r>
              <a:rPr sz="1150" spc="-65" dirty="0" smtClean="0">
                <a:solidFill>
                  <a:srgbClr val="161515"/>
                </a:solidFill>
                <a:latin typeface="Arial"/>
                <a:cs typeface="Arial"/>
              </a:rPr>
              <a:t>f</a:t>
            </a:r>
            <a:r>
              <a:rPr sz="1150" spc="45" dirty="0" smtClean="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2D2D2D"/>
                </a:solidFill>
                <a:latin typeface="Arial"/>
                <a:cs typeface="Arial"/>
              </a:rPr>
              <a:t>cons</a:t>
            </a:r>
            <a:r>
              <a:rPr sz="1150" spc="20" dirty="0" smtClean="0">
                <a:solidFill>
                  <a:srgbClr val="2D2D2D"/>
                </a:solidFill>
                <a:latin typeface="Arial"/>
                <a:cs typeface="Arial"/>
              </a:rPr>
              <a:t>o</a:t>
            </a:r>
            <a:r>
              <a:rPr sz="1150" spc="-60" dirty="0" smtClean="0">
                <a:solidFill>
                  <a:srgbClr val="161515"/>
                </a:solidFill>
                <a:latin typeface="Arial"/>
                <a:cs typeface="Arial"/>
              </a:rPr>
              <a:t>l</a:t>
            </a:r>
            <a:r>
              <a:rPr sz="1150" spc="-75" dirty="0" smtClean="0">
                <a:solidFill>
                  <a:srgbClr val="161515"/>
                </a:solidFill>
                <a:latin typeface="Arial"/>
                <a:cs typeface="Arial"/>
              </a:rPr>
              <a:t>i</a:t>
            </a:r>
            <a:r>
              <a:rPr sz="1150" spc="-30" dirty="0" smtClean="0">
                <a:solidFill>
                  <a:srgbClr val="2D2D2D"/>
                </a:solidFill>
                <a:latin typeface="Arial"/>
                <a:cs typeface="Arial"/>
              </a:rPr>
              <a:t>dat</a:t>
            </a:r>
            <a:r>
              <a:rPr sz="1150" spc="-25" dirty="0" smtClean="0">
                <a:solidFill>
                  <a:srgbClr val="2D2D2D"/>
                </a:solidFill>
                <a:latin typeface="Arial"/>
                <a:cs typeface="Arial"/>
              </a:rPr>
              <a:t>e</a:t>
            </a:r>
            <a:r>
              <a:rPr sz="1150" spc="0" dirty="0" smtClean="0">
                <a:solidFill>
                  <a:srgbClr val="161515"/>
                </a:solidFill>
                <a:latin typeface="Arial"/>
                <a:cs typeface="Arial"/>
              </a:rPr>
              <a:t>d</a:t>
            </a:r>
            <a:r>
              <a:rPr sz="1150" spc="-50" dirty="0" smtClean="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sz="1150" spc="-40" dirty="0" smtClean="0">
                <a:solidFill>
                  <a:srgbClr val="2D2D2D"/>
                </a:solidFill>
                <a:latin typeface="Arial"/>
                <a:cs typeface="Arial"/>
              </a:rPr>
              <a:t>ser</a:t>
            </a:r>
            <a:r>
              <a:rPr sz="1150" spc="-5" dirty="0" smtClean="0">
                <a:solidFill>
                  <a:srgbClr val="2D2D2D"/>
                </a:solidFill>
                <a:latin typeface="Arial"/>
                <a:cs typeface="Arial"/>
              </a:rPr>
              <a:t>v</a:t>
            </a:r>
            <a:r>
              <a:rPr sz="1150" spc="-70" dirty="0" smtClean="0">
                <a:solidFill>
                  <a:srgbClr val="161515"/>
                </a:solidFill>
                <a:latin typeface="Arial"/>
                <a:cs typeface="Arial"/>
              </a:rPr>
              <a:t>i</a:t>
            </a:r>
            <a:r>
              <a:rPr sz="1150" spc="0" dirty="0" smtClean="0">
                <a:solidFill>
                  <a:srgbClr val="2D2D2D"/>
                </a:solidFill>
                <a:latin typeface="Arial"/>
                <a:cs typeface="Arial"/>
              </a:rPr>
              <a:t>ces </a:t>
            </a:r>
            <a:r>
              <a:rPr sz="1150" spc="-45" dirty="0" smtClean="0">
                <a:solidFill>
                  <a:srgbClr val="2D2D2D"/>
                </a:solidFill>
                <a:latin typeface="Arial"/>
                <a:cs typeface="Arial"/>
              </a:rPr>
              <a:t>that</a:t>
            </a:r>
            <a:r>
              <a:rPr sz="1150" spc="-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30" dirty="0" smtClean="0">
                <a:solidFill>
                  <a:srgbClr val="2D2D2D"/>
                </a:solidFill>
                <a:latin typeface="Arial"/>
                <a:cs typeface="Arial"/>
              </a:rPr>
              <a:t>ens</a:t>
            </a:r>
            <a:r>
              <a:rPr sz="1150" spc="-65" dirty="0" smtClean="0">
                <a:solidFill>
                  <a:srgbClr val="161515"/>
                </a:solidFill>
                <a:latin typeface="Arial"/>
                <a:cs typeface="Arial"/>
              </a:rPr>
              <a:t>u</a:t>
            </a:r>
            <a:r>
              <a:rPr sz="1150" spc="-5" dirty="0" smtClean="0">
                <a:solidFill>
                  <a:srgbClr val="2D2D2D"/>
                </a:solidFill>
                <a:latin typeface="Arial"/>
                <a:cs typeface="Arial"/>
              </a:rPr>
              <a:t>re</a:t>
            </a:r>
            <a:r>
              <a:rPr sz="1150" spc="-13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40" dirty="0" smtClean="0">
                <a:solidFill>
                  <a:srgbClr val="2D2D2D"/>
                </a:solidFill>
                <a:latin typeface="Arial"/>
                <a:cs typeface="Arial"/>
              </a:rPr>
              <a:t>you </a:t>
            </a:r>
            <a:r>
              <a:rPr sz="1150" spc="-25" dirty="0" smtClean="0">
                <a:solidFill>
                  <a:srgbClr val="2D2D2D"/>
                </a:solidFill>
                <a:latin typeface="Arial"/>
                <a:cs typeface="Arial"/>
              </a:rPr>
              <a:t>rec</a:t>
            </a:r>
            <a:r>
              <a:rPr sz="1150" spc="-20" dirty="0" smtClean="0">
                <a:solidFill>
                  <a:srgbClr val="2D2D2D"/>
                </a:solidFill>
                <a:latin typeface="Arial"/>
                <a:cs typeface="Arial"/>
              </a:rPr>
              <a:t>e</a:t>
            </a:r>
            <a:r>
              <a:rPr sz="1150" spc="-70" dirty="0" smtClean="0">
                <a:solidFill>
                  <a:srgbClr val="161515"/>
                </a:solidFill>
                <a:latin typeface="Arial"/>
                <a:cs typeface="Arial"/>
              </a:rPr>
              <a:t>i</a:t>
            </a:r>
            <a:r>
              <a:rPr sz="1150" spc="-65" dirty="0" smtClean="0">
                <a:solidFill>
                  <a:srgbClr val="2D2D2D"/>
                </a:solidFill>
                <a:latin typeface="Arial"/>
                <a:cs typeface="Arial"/>
              </a:rPr>
              <a:t>ve</a:t>
            </a:r>
            <a:r>
              <a:rPr sz="1150" spc="-2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15" dirty="0" smtClean="0">
                <a:solidFill>
                  <a:srgbClr val="2D2D2D"/>
                </a:solidFill>
                <a:latin typeface="Arial"/>
                <a:cs typeface="Arial"/>
              </a:rPr>
              <a:t>a</a:t>
            </a:r>
            <a:r>
              <a:rPr sz="1150" spc="-7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30" dirty="0" smtClean="0">
                <a:solidFill>
                  <a:srgbClr val="2D2D2D"/>
                </a:solidFill>
                <a:latin typeface="Arial"/>
                <a:cs typeface="Arial"/>
              </a:rPr>
              <a:t>qua</a:t>
            </a:r>
            <a:r>
              <a:rPr sz="1150" spc="5" dirty="0" smtClean="0">
                <a:solidFill>
                  <a:srgbClr val="2D2D2D"/>
                </a:solidFill>
                <a:latin typeface="Arial"/>
                <a:cs typeface="Arial"/>
              </a:rPr>
              <a:t>l</a:t>
            </a:r>
            <a:r>
              <a:rPr sz="1150" spc="-114" dirty="0" smtClean="0">
                <a:solidFill>
                  <a:srgbClr val="161515"/>
                </a:solidFill>
                <a:latin typeface="Arial"/>
                <a:cs typeface="Arial"/>
              </a:rPr>
              <a:t>i</a:t>
            </a:r>
            <a:r>
              <a:rPr sz="1150" spc="-15" dirty="0" smtClean="0">
                <a:solidFill>
                  <a:srgbClr val="2D2D2D"/>
                </a:solidFill>
                <a:latin typeface="Arial"/>
                <a:cs typeface="Arial"/>
              </a:rPr>
              <a:t>ty</a:t>
            </a:r>
            <a:r>
              <a:rPr sz="1150" spc="-4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25" dirty="0" smtClean="0">
                <a:solidFill>
                  <a:srgbClr val="2D2D2D"/>
                </a:solidFill>
                <a:latin typeface="Arial"/>
                <a:cs typeface="Arial"/>
              </a:rPr>
              <a:t>s</a:t>
            </a:r>
            <a:r>
              <a:rPr sz="1150" spc="-45" dirty="0" smtClean="0">
                <a:solidFill>
                  <a:srgbClr val="2D2D2D"/>
                </a:solidFill>
                <a:latin typeface="Arial"/>
                <a:cs typeface="Arial"/>
              </a:rPr>
              <a:t>e</a:t>
            </a:r>
            <a:r>
              <a:rPr sz="1150" spc="-100" dirty="0" smtClean="0">
                <a:solidFill>
                  <a:srgbClr val="161515"/>
                </a:solidFill>
                <a:latin typeface="Arial"/>
                <a:cs typeface="Arial"/>
              </a:rPr>
              <a:t>r</a:t>
            </a:r>
            <a:r>
              <a:rPr sz="1150" spc="-30" dirty="0" smtClean="0">
                <a:solidFill>
                  <a:srgbClr val="2D2D2D"/>
                </a:solidFill>
                <a:latin typeface="Arial"/>
                <a:cs typeface="Arial"/>
              </a:rPr>
              <a:t>vice</a:t>
            </a:r>
            <a:r>
              <a:rPr sz="1150" spc="-1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70" dirty="0" smtClean="0">
                <a:solidFill>
                  <a:srgbClr val="2D2D2D"/>
                </a:solidFill>
                <a:latin typeface="Arial"/>
                <a:cs typeface="Arial"/>
              </a:rPr>
              <a:t>a</a:t>
            </a:r>
            <a:r>
              <a:rPr sz="1150" spc="-15" dirty="0" smtClean="0">
                <a:solidFill>
                  <a:srgbClr val="161515"/>
                </a:solidFill>
                <a:latin typeface="Arial"/>
                <a:cs typeface="Arial"/>
              </a:rPr>
              <a:t>t</a:t>
            </a:r>
            <a:r>
              <a:rPr sz="1150" spc="-10" dirty="0" smtClean="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sz="1150" spc="-20" dirty="0" smtClean="0">
                <a:solidFill>
                  <a:srgbClr val="2D2D2D"/>
                </a:solidFill>
                <a:latin typeface="Arial"/>
                <a:cs typeface="Arial"/>
              </a:rPr>
              <a:t>a</a:t>
            </a:r>
            <a:r>
              <a:rPr sz="1150" spc="-20" dirty="0" smtClean="0">
                <a:solidFill>
                  <a:srgbClr val="161515"/>
                </a:solidFill>
                <a:latin typeface="Arial"/>
                <a:cs typeface="Arial"/>
              </a:rPr>
              <a:t>n</a:t>
            </a:r>
            <a:r>
              <a:rPr sz="1150" spc="-125" dirty="0" smtClean="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sz="1150" spc="-40" dirty="0" smtClean="0">
                <a:solidFill>
                  <a:srgbClr val="2D2D2D"/>
                </a:solidFill>
                <a:latin typeface="Arial"/>
                <a:cs typeface="Arial"/>
              </a:rPr>
              <a:t>affordable</a:t>
            </a:r>
            <a:r>
              <a:rPr sz="1150" spc="10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150" spc="-35" dirty="0" smtClean="0">
                <a:solidFill>
                  <a:srgbClr val="2D2D2D"/>
                </a:solidFill>
                <a:latin typeface="Arial"/>
                <a:cs typeface="Arial"/>
              </a:rPr>
              <a:t>price.</a:t>
            </a:r>
            <a:endParaRPr sz="11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5485" y="8956999"/>
            <a:ext cx="5944870" cy="980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45" dirty="0" smtClean="0">
                <a:solidFill>
                  <a:srgbClr val="2D2D2D"/>
                </a:solidFill>
                <a:latin typeface="Arial"/>
                <a:cs typeface="Arial"/>
              </a:rPr>
              <a:t>W</a:t>
            </a:r>
            <a:r>
              <a:rPr sz="1200" spc="45" dirty="0" smtClean="0">
                <a:solidFill>
                  <a:srgbClr val="161515"/>
                </a:solidFill>
                <a:latin typeface="Arial"/>
                <a:cs typeface="Arial"/>
              </a:rPr>
              <a:t>e</a:t>
            </a:r>
            <a:r>
              <a:rPr sz="1200" spc="-45" dirty="0" smtClean="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sz="1200" spc="5" dirty="0" smtClean="0">
                <a:solidFill>
                  <a:srgbClr val="2D2D2D"/>
                </a:solidFill>
                <a:latin typeface="Arial"/>
                <a:cs typeface="Arial"/>
              </a:rPr>
              <a:t>have</a:t>
            </a:r>
            <a:r>
              <a:rPr sz="1200" spc="1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45" dirty="0" smtClean="0">
                <a:solidFill>
                  <a:srgbClr val="2D2D2D"/>
                </a:solidFill>
                <a:latin typeface="Arial"/>
                <a:cs typeface="Arial"/>
              </a:rPr>
              <a:t>a</a:t>
            </a:r>
            <a:r>
              <a:rPr sz="1200" spc="-4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5" dirty="0" smtClean="0">
                <a:solidFill>
                  <a:srgbClr val="2D2D2D"/>
                </a:solidFill>
                <a:latin typeface="Arial"/>
                <a:cs typeface="Arial"/>
              </a:rPr>
              <a:t>relia</a:t>
            </a:r>
            <a:r>
              <a:rPr sz="1200" spc="35" dirty="0" smtClean="0">
                <a:solidFill>
                  <a:srgbClr val="2D2D2D"/>
                </a:solidFill>
                <a:latin typeface="Arial"/>
                <a:cs typeface="Arial"/>
              </a:rPr>
              <a:t>b</a:t>
            </a:r>
            <a:r>
              <a:rPr sz="1200" spc="-30" dirty="0" smtClean="0">
                <a:solidFill>
                  <a:srgbClr val="161515"/>
                </a:solidFill>
                <a:latin typeface="Arial"/>
                <a:cs typeface="Arial"/>
              </a:rPr>
              <a:t>l</a:t>
            </a:r>
            <a:r>
              <a:rPr sz="1200" spc="45" dirty="0" smtClean="0">
                <a:solidFill>
                  <a:srgbClr val="2D2D2D"/>
                </a:solidFill>
                <a:latin typeface="Arial"/>
                <a:cs typeface="Arial"/>
              </a:rPr>
              <a:t>e</a:t>
            </a:r>
            <a:r>
              <a:rPr sz="1200" spc="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20" dirty="0" smtClean="0">
                <a:solidFill>
                  <a:srgbClr val="2D2D2D"/>
                </a:solidFill>
                <a:latin typeface="Arial"/>
                <a:cs typeface="Arial"/>
              </a:rPr>
              <a:t>network.</a:t>
            </a:r>
            <a:r>
              <a:rPr sz="1200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65" dirty="0" smtClean="0">
                <a:solidFill>
                  <a:srgbClr val="2D2D2D"/>
                </a:solidFill>
                <a:latin typeface="Arial"/>
                <a:cs typeface="Arial"/>
              </a:rPr>
              <a:t>A</a:t>
            </a:r>
            <a:r>
              <a:rPr sz="1200" spc="1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100" dirty="0" smtClean="0">
                <a:solidFill>
                  <a:srgbClr val="2D2D2D"/>
                </a:solidFill>
                <a:latin typeface="Arial"/>
                <a:cs typeface="Arial"/>
              </a:rPr>
              <a:t>g</a:t>
            </a:r>
            <a:r>
              <a:rPr sz="1200" spc="-70" dirty="0" smtClean="0">
                <a:solidFill>
                  <a:srgbClr val="161515"/>
                </a:solidFill>
                <a:latin typeface="Arial"/>
                <a:cs typeface="Arial"/>
              </a:rPr>
              <a:t>r</a:t>
            </a:r>
            <a:r>
              <a:rPr sz="1200" spc="-15" dirty="0" smtClean="0">
                <a:solidFill>
                  <a:srgbClr val="2D2D2D"/>
                </a:solidFill>
                <a:latin typeface="Arial"/>
                <a:cs typeface="Arial"/>
              </a:rPr>
              <a:t>eat</a:t>
            </a:r>
            <a:r>
              <a:rPr sz="1200" spc="-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90" dirty="0" smtClean="0">
                <a:solidFill>
                  <a:srgbClr val="2D2D2D"/>
                </a:solidFill>
                <a:latin typeface="Arial"/>
                <a:cs typeface="Arial"/>
              </a:rPr>
              <a:t>t</a:t>
            </a:r>
            <a:r>
              <a:rPr sz="1200" spc="-20" dirty="0" smtClean="0">
                <a:solidFill>
                  <a:srgbClr val="161515"/>
                </a:solidFill>
                <a:latin typeface="Arial"/>
                <a:cs typeface="Arial"/>
              </a:rPr>
              <a:t>r</a:t>
            </a:r>
            <a:r>
              <a:rPr sz="1200" spc="5" dirty="0" smtClean="0">
                <a:solidFill>
                  <a:srgbClr val="2D2D2D"/>
                </a:solidFill>
                <a:latin typeface="Arial"/>
                <a:cs typeface="Arial"/>
              </a:rPr>
              <a:t>ack</a:t>
            </a:r>
            <a:r>
              <a:rPr sz="1200" spc="8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70" dirty="0" smtClean="0">
                <a:solidFill>
                  <a:srgbClr val="2D2D2D"/>
                </a:solidFill>
                <a:latin typeface="Arial"/>
                <a:cs typeface="Arial"/>
              </a:rPr>
              <a:t>r</a:t>
            </a:r>
            <a:r>
              <a:rPr sz="1200" spc="0" dirty="0" smtClean="0">
                <a:solidFill>
                  <a:srgbClr val="161515"/>
                </a:solidFill>
                <a:latin typeface="Arial"/>
                <a:cs typeface="Arial"/>
              </a:rPr>
              <a:t>e</a:t>
            </a:r>
            <a:r>
              <a:rPr sz="1200" spc="35" dirty="0" smtClean="0">
                <a:solidFill>
                  <a:srgbClr val="2D2D2D"/>
                </a:solidFill>
                <a:latin typeface="Arial"/>
                <a:cs typeface="Arial"/>
              </a:rPr>
              <a:t>cor</a:t>
            </a:r>
            <a:r>
              <a:rPr sz="1200" spc="85" dirty="0" smtClean="0">
                <a:solidFill>
                  <a:srgbClr val="2D2D2D"/>
                </a:solidFill>
                <a:latin typeface="Arial"/>
                <a:cs typeface="Arial"/>
              </a:rPr>
              <a:t>d</a:t>
            </a:r>
            <a:r>
              <a:rPr sz="1200" spc="55" dirty="0" smtClean="0">
                <a:solidFill>
                  <a:srgbClr val="161515"/>
                </a:solidFill>
                <a:latin typeface="Arial"/>
                <a:cs typeface="Arial"/>
              </a:rPr>
              <a:t>.</a:t>
            </a:r>
            <a:r>
              <a:rPr sz="1200" spc="-105" dirty="0" smtClean="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sz="1200" spc="100" dirty="0" smtClean="0">
                <a:solidFill>
                  <a:srgbClr val="2D2D2D"/>
                </a:solidFill>
                <a:latin typeface="Arial"/>
                <a:cs typeface="Arial"/>
              </a:rPr>
              <a:t>g</a:t>
            </a:r>
            <a:r>
              <a:rPr sz="1200" spc="-20" dirty="0" smtClean="0">
                <a:solidFill>
                  <a:srgbClr val="161515"/>
                </a:solidFill>
                <a:latin typeface="Arial"/>
                <a:cs typeface="Arial"/>
              </a:rPr>
              <a:t>r</a:t>
            </a:r>
            <a:r>
              <a:rPr sz="1200" spc="-10" dirty="0" smtClean="0">
                <a:solidFill>
                  <a:srgbClr val="2D2D2D"/>
                </a:solidFill>
                <a:latin typeface="Arial"/>
                <a:cs typeface="Arial"/>
              </a:rPr>
              <a:t>e</a:t>
            </a:r>
            <a:r>
              <a:rPr sz="1200" spc="-40" dirty="0" smtClean="0">
                <a:solidFill>
                  <a:srgbClr val="2D2D2D"/>
                </a:solidFill>
                <a:latin typeface="Arial"/>
                <a:cs typeface="Arial"/>
              </a:rPr>
              <a:t>a</a:t>
            </a:r>
            <a:r>
              <a:rPr sz="1200" spc="25" dirty="0" smtClean="0">
                <a:solidFill>
                  <a:srgbClr val="161515"/>
                </a:solidFill>
                <a:latin typeface="Arial"/>
                <a:cs typeface="Arial"/>
              </a:rPr>
              <a:t>t</a:t>
            </a:r>
            <a:r>
              <a:rPr sz="1200" spc="20" dirty="0" smtClean="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sz="1200" spc="20" dirty="0" smtClean="0">
                <a:solidFill>
                  <a:srgbClr val="2D2D2D"/>
                </a:solidFill>
                <a:latin typeface="Arial"/>
                <a:cs typeface="Arial"/>
              </a:rPr>
              <a:t>p</a:t>
            </a:r>
            <a:r>
              <a:rPr sz="1200" spc="60" dirty="0" smtClean="0">
                <a:solidFill>
                  <a:srgbClr val="2D2D2D"/>
                </a:solidFill>
                <a:latin typeface="Arial"/>
                <a:cs typeface="Arial"/>
              </a:rPr>
              <a:t>r</a:t>
            </a:r>
            <a:r>
              <a:rPr sz="1200" spc="-30" dirty="0" smtClean="0">
                <a:solidFill>
                  <a:srgbClr val="161515"/>
                </a:solidFill>
                <a:latin typeface="Arial"/>
                <a:cs typeface="Arial"/>
              </a:rPr>
              <a:t>i</a:t>
            </a:r>
            <a:r>
              <a:rPr sz="1200" spc="20" dirty="0" smtClean="0">
                <a:solidFill>
                  <a:srgbClr val="2D2D2D"/>
                </a:solidFill>
                <a:latin typeface="Arial"/>
                <a:cs typeface="Arial"/>
              </a:rPr>
              <a:t>cing.</a:t>
            </a:r>
            <a:endParaRPr sz="1200">
              <a:latin typeface="Arial"/>
              <a:cs typeface="Arial"/>
            </a:endParaRPr>
          </a:p>
          <a:p>
            <a:pPr marL="18415">
              <a:lnSpc>
                <a:spcPts val="1345"/>
              </a:lnSpc>
            </a:pPr>
            <a:r>
              <a:rPr sz="1200" dirty="0" smtClean="0">
                <a:solidFill>
                  <a:srgbClr val="2D2D2D"/>
                </a:solidFill>
                <a:latin typeface="Arial"/>
                <a:cs typeface="Arial"/>
              </a:rPr>
              <a:t>exce</a:t>
            </a:r>
            <a:r>
              <a:rPr sz="1200" spc="75" dirty="0" smtClean="0">
                <a:solidFill>
                  <a:srgbClr val="2D2D2D"/>
                </a:solidFill>
                <a:latin typeface="Arial"/>
                <a:cs typeface="Arial"/>
              </a:rPr>
              <a:t>l</a:t>
            </a:r>
            <a:r>
              <a:rPr sz="1200" spc="-30" dirty="0" smtClean="0">
                <a:solidFill>
                  <a:srgbClr val="161515"/>
                </a:solidFill>
                <a:latin typeface="Arial"/>
                <a:cs typeface="Arial"/>
              </a:rPr>
              <a:t>l</a:t>
            </a:r>
            <a:r>
              <a:rPr sz="1200" spc="-30" dirty="0" smtClean="0">
                <a:solidFill>
                  <a:srgbClr val="2D2D2D"/>
                </a:solidFill>
                <a:latin typeface="Arial"/>
                <a:cs typeface="Arial"/>
              </a:rPr>
              <a:t>ent</a:t>
            </a:r>
            <a:r>
              <a:rPr sz="1200" spc="3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15" dirty="0" smtClean="0">
                <a:solidFill>
                  <a:srgbClr val="2D2D2D"/>
                </a:solidFill>
                <a:latin typeface="Arial"/>
                <a:cs typeface="Arial"/>
              </a:rPr>
              <a:t>customer</a:t>
            </a:r>
            <a:r>
              <a:rPr sz="1200" spc="10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2D2D2D"/>
                </a:solidFill>
                <a:latin typeface="Arial"/>
                <a:cs typeface="Arial"/>
              </a:rPr>
              <a:t>s</a:t>
            </a:r>
            <a:r>
              <a:rPr sz="1200" spc="25" dirty="0" smtClean="0">
                <a:solidFill>
                  <a:srgbClr val="2D2D2D"/>
                </a:solidFill>
                <a:latin typeface="Arial"/>
                <a:cs typeface="Arial"/>
              </a:rPr>
              <a:t>e</a:t>
            </a:r>
            <a:r>
              <a:rPr sz="1200" spc="-70" dirty="0" smtClean="0">
                <a:solidFill>
                  <a:srgbClr val="161515"/>
                </a:solidFill>
                <a:latin typeface="Arial"/>
                <a:cs typeface="Arial"/>
              </a:rPr>
              <a:t>r</a:t>
            </a:r>
            <a:r>
              <a:rPr sz="1200" spc="-5" dirty="0" smtClean="0">
                <a:solidFill>
                  <a:srgbClr val="2D2D2D"/>
                </a:solidFill>
                <a:latin typeface="Arial"/>
                <a:cs typeface="Arial"/>
              </a:rPr>
              <a:t>vice.</a:t>
            </a:r>
            <a:r>
              <a:rPr sz="1200" spc="7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35" dirty="0" smtClean="0">
                <a:solidFill>
                  <a:srgbClr val="2D2D2D"/>
                </a:solidFill>
                <a:latin typeface="Arial"/>
                <a:cs typeface="Arial"/>
              </a:rPr>
              <a:t>Our</a:t>
            </a:r>
            <a:r>
              <a:rPr sz="1200" spc="4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5" dirty="0" smtClean="0">
                <a:solidFill>
                  <a:srgbClr val="2D2D2D"/>
                </a:solidFill>
                <a:latin typeface="Arial"/>
                <a:cs typeface="Arial"/>
              </a:rPr>
              <a:t>goal</a:t>
            </a:r>
            <a:r>
              <a:rPr sz="1200" spc="6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25" dirty="0" smtClean="0">
                <a:solidFill>
                  <a:srgbClr val="3B3D3D"/>
                </a:solidFill>
                <a:latin typeface="Arial"/>
                <a:cs typeface="Arial"/>
              </a:rPr>
              <a:t>is</a:t>
            </a:r>
            <a:r>
              <a:rPr sz="1200" spc="-55" dirty="0" smtClean="0">
                <a:solidFill>
                  <a:srgbClr val="3B3D3D"/>
                </a:solidFill>
                <a:latin typeface="Arial"/>
                <a:cs typeface="Arial"/>
              </a:rPr>
              <a:t> </a:t>
            </a:r>
            <a:r>
              <a:rPr sz="1200" spc="-5" dirty="0" smtClean="0">
                <a:solidFill>
                  <a:srgbClr val="2D2D2D"/>
                </a:solidFill>
                <a:latin typeface="Arial"/>
                <a:cs typeface="Arial"/>
              </a:rPr>
              <a:t>to</a:t>
            </a:r>
            <a:r>
              <a:rPr sz="1200" spc="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10" dirty="0" smtClean="0">
                <a:solidFill>
                  <a:srgbClr val="2D2D2D"/>
                </a:solidFill>
                <a:latin typeface="Arial"/>
                <a:cs typeface="Arial"/>
              </a:rPr>
              <a:t>g</a:t>
            </a:r>
            <a:r>
              <a:rPr sz="1200" spc="-10" dirty="0" smtClean="0">
                <a:solidFill>
                  <a:srgbClr val="2D2D2D"/>
                </a:solidFill>
                <a:latin typeface="Arial"/>
                <a:cs typeface="Arial"/>
              </a:rPr>
              <a:t>e</a:t>
            </a:r>
            <a:r>
              <a:rPr sz="1200" spc="25" dirty="0" smtClean="0">
                <a:solidFill>
                  <a:srgbClr val="161515"/>
                </a:solidFill>
                <a:latin typeface="Arial"/>
                <a:cs typeface="Arial"/>
              </a:rPr>
              <a:t>t</a:t>
            </a:r>
            <a:r>
              <a:rPr sz="1200" spc="-25" dirty="0" smtClean="0">
                <a:solidFill>
                  <a:srgbClr val="161515"/>
                </a:solidFill>
                <a:latin typeface="Arial"/>
                <a:cs typeface="Arial"/>
              </a:rPr>
              <a:t> </a:t>
            </a:r>
            <a:r>
              <a:rPr sz="1200" spc="-30" dirty="0" smtClean="0">
                <a:solidFill>
                  <a:srgbClr val="2D2D2D"/>
                </a:solidFill>
                <a:latin typeface="Arial"/>
                <a:cs typeface="Arial"/>
              </a:rPr>
              <a:t>your</a:t>
            </a:r>
            <a:r>
              <a:rPr sz="1200" spc="8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20" dirty="0" smtClean="0">
                <a:solidFill>
                  <a:srgbClr val="2D2D2D"/>
                </a:solidFill>
                <a:latin typeface="Arial"/>
                <a:cs typeface="Arial"/>
              </a:rPr>
              <a:t>cargo</a:t>
            </a:r>
            <a:r>
              <a:rPr sz="1200" spc="-5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20" dirty="0" smtClean="0">
                <a:solidFill>
                  <a:srgbClr val="2D2D2D"/>
                </a:solidFill>
                <a:latin typeface="Arial"/>
                <a:cs typeface="Arial"/>
              </a:rPr>
              <a:t>from</a:t>
            </a:r>
            <a:r>
              <a:rPr sz="1200" spc="9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15" dirty="0" smtClean="0">
                <a:solidFill>
                  <a:srgbClr val="2D2D2D"/>
                </a:solidFill>
                <a:latin typeface="Arial"/>
                <a:cs typeface="Arial"/>
              </a:rPr>
              <a:t>point</a:t>
            </a:r>
            <a:r>
              <a:rPr sz="1200" spc="-3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65" dirty="0" smtClean="0">
                <a:solidFill>
                  <a:srgbClr val="2D2D2D"/>
                </a:solidFill>
                <a:latin typeface="Arial"/>
                <a:cs typeface="Arial"/>
              </a:rPr>
              <a:t>A</a:t>
            </a:r>
            <a:r>
              <a:rPr sz="1200" spc="7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5" dirty="0" smtClean="0">
                <a:solidFill>
                  <a:srgbClr val="2D2D2D"/>
                </a:solidFill>
                <a:latin typeface="Arial"/>
                <a:cs typeface="Arial"/>
              </a:rPr>
              <a:t>to</a:t>
            </a:r>
            <a:r>
              <a:rPr sz="1200" spc="5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15" dirty="0" smtClean="0">
                <a:solidFill>
                  <a:srgbClr val="2D2D2D"/>
                </a:solidFill>
                <a:latin typeface="Arial"/>
                <a:cs typeface="Arial"/>
              </a:rPr>
              <a:t>point</a:t>
            </a:r>
            <a:r>
              <a:rPr sz="1200" spc="6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85" dirty="0" smtClean="0">
                <a:solidFill>
                  <a:srgbClr val="2D2D2D"/>
                </a:solidFill>
                <a:latin typeface="Arial"/>
                <a:cs typeface="Arial"/>
              </a:rPr>
              <a:t>Bon</a:t>
            </a:r>
            <a:r>
              <a:rPr sz="1200" spc="-6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2D2D2D"/>
                </a:solidFill>
                <a:latin typeface="Arial"/>
                <a:cs typeface="Arial"/>
              </a:rPr>
              <a:t>time</a:t>
            </a:r>
            <a:endParaRPr sz="1200">
              <a:latin typeface="Arial"/>
              <a:cs typeface="Arial"/>
            </a:endParaRPr>
          </a:p>
          <a:p>
            <a:pPr marL="18415">
              <a:lnSpc>
                <a:spcPct val="100000"/>
              </a:lnSpc>
            </a:pPr>
            <a:r>
              <a:rPr sz="1200" spc="5" dirty="0" smtClean="0">
                <a:solidFill>
                  <a:srgbClr val="2D2D2D"/>
                </a:solidFill>
                <a:latin typeface="Arial"/>
                <a:cs typeface="Arial"/>
              </a:rPr>
              <a:t>and</a:t>
            </a:r>
            <a:r>
              <a:rPr sz="1200" spc="4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15" dirty="0" smtClean="0">
                <a:solidFill>
                  <a:srgbClr val="3B3D3D"/>
                </a:solidFill>
                <a:latin typeface="Arial"/>
                <a:cs typeface="Arial"/>
              </a:rPr>
              <a:t>in</a:t>
            </a:r>
            <a:r>
              <a:rPr sz="1200" spc="-110" dirty="0" smtClean="0">
                <a:solidFill>
                  <a:srgbClr val="3B3D3D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2D2D2D"/>
                </a:solidFill>
                <a:latin typeface="Arial"/>
                <a:cs typeface="Arial"/>
              </a:rPr>
              <a:t>the</a:t>
            </a:r>
            <a:r>
              <a:rPr sz="1200" spc="1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25" dirty="0" smtClean="0">
                <a:solidFill>
                  <a:srgbClr val="2D2D2D"/>
                </a:solidFill>
                <a:latin typeface="Arial"/>
                <a:cs typeface="Arial"/>
              </a:rPr>
              <a:t>same</a:t>
            </a:r>
            <a:r>
              <a:rPr sz="1200" spc="3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2D2D2D"/>
                </a:solidFill>
                <a:latin typeface="Arial"/>
                <a:cs typeface="Arial"/>
              </a:rPr>
              <a:t>condition</a:t>
            </a:r>
            <a:r>
              <a:rPr sz="1200" spc="4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15" dirty="0" smtClean="0">
                <a:solidFill>
                  <a:srgbClr val="2D2D2D"/>
                </a:solidFill>
                <a:latin typeface="Arial"/>
                <a:cs typeface="Arial"/>
              </a:rPr>
              <a:t>you</a:t>
            </a:r>
            <a:r>
              <a:rPr sz="1200" spc="2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25" dirty="0" smtClean="0">
                <a:solidFill>
                  <a:srgbClr val="2D2D2D"/>
                </a:solidFill>
                <a:latin typeface="Arial"/>
                <a:cs typeface="Arial"/>
              </a:rPr>
              <a:t>sent</a:t>
            </a:r>
            <a:r>
              <a:rPr sz="1200" spc="10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80" dirty="0" smtClean="0">
                <a:solidFill>
                  <a:srgbClr val="3B3D3D"/>
                </a:solidFill>
                <a:latin typeface="Arial"/>
                <a:cs typeface="Arial"/>
              </a:rPr>
              <a:t>i</a:t>
            </a:r>
            <a:r>
              <a:rPr sz="1200" spc="-20" dirty="0" smtClean="0">
                <a:solidFill>
                  <a:srgbClr val="161515"/>
                </a:solidFill>
                <a:latin typeface="Arial"/>
                <a:cs typeface="Arial"/>
              </a:rPr>
              <a:t>t.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13"/>
              </a:spcBef>
            </a:pPr>
            <a:endParaRPr sz="650"/>
          </a:p>
          <a:p>
            <a:pPr marL="18415" marR="12700" indent="5715">
              <a:lnSpc>
                <a:spcPts val="1390"/>
              </a:lnSpc>
            </a:pPr>
            <a:r>
              <a:rPr sz="1200" dirty="0" smtClean="0">
                <a:solidFill>
                  <a:srgbClr val="2D2D2D"/>
                </a:solidFill>
                <a:latin typeface="Arial"/>
                <a:cs typeface="Arial"/>
              </a:rPr>
              <a:t>International</a:t>
            </a:r>
            <a:r>
              <a:rPr sz="1200" spc="9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25" dirty="0" smtClean="0">
                <a:solidFill>
                  <a:srgbClr val="2D2D2D"/>
                </a:solidFill>
                <a:latin typeface="Arial"/>
                <a:cs typeface="Arial"/>
              </a:rPr>
              <a:t>shipping</a:t>
            </a:r>
            <a:r>
              <a:rPr sz="1200" spc="15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2D2D2D"/>
                </a:solidFill>
                <a:latin typeface="Arial"/>
                <a:cs typeface="Arial"/>
              </a:rPr>
              <a:t>is</a:t>
            </a:r>
            <a:r>
              <a:rPr sz="1200" spc="-6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30" dirty="0" smtClean="0">
                <a:solidFill>
                  <a:srgbClr val="2D2D2D"/>
                </a:solidFill>
                <a:latin typeface="Arial"/>
                <a:cs typeface="Arial"/>
              </a:rPr>
              <a:t>o</a:t>
            </a:r>
            <a:r>
              <a:rPr sz="1200" spc="65" dirty="0" smtClean="0">
                <a:solidFill>
                  <a:srgbClr val="2D2D2D"/>
                </a:solidFill>
                <a:latin typeface="Arial"/>
                <a:cs typeface="Arial"/>
              </a:rPr>
              <a:t>n</a:t>
            </a:r>
            <a:r>
              <a:rPr sz="1200" spc="-80" dirty="0" smtClean="0">
                <a:solidFill>
                  <a:srgbClr val="161515"/>
                </a:solidFill>
                <a:latin typeface="Arial"/>
                <a:cs typeface="Arial"/>
              </a:rPr>
              <a:t>l</a:t>
            </a:r>
            <a:r>
              <a:rPr sz="1200" spc="-10" dirty="0" smtClean="0">
                <a:solidFill>
                  <a:srgbClr val="2D2D2D"/>
                </a:solidFill>
                <a:latin typeface="Arial"/>
                <a:cs typeface="Arial"/>
              </a:rPr>
              <a:t>y</a:t>
            </a:r>
            <a:r>
              <a:rPr sz="1200" spc="7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5" dirty="0" smtClean="0">
                <a:solidFill>
                  <a:srgbClr val="2D2D2D"/>
                </a:solidFill>
                <a:latin typeface="Arial"/>
                <a:cs typeface="Arial"/>
              </a:rPr>
              <a:t>one</a:t>
            </a:r>
            <a:r>
              <a:rPr sz="1200" spc="-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2D2D2D"/>
                </a:solidFill>
                <a:latin typeface="Arial"/>
                <a:cs typeface="Arial"/>
              </a:rPr>
              <a:t>of</a:t>
            </a:r>
            <a:r>
              <a:rPr sz="1200" spc="6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2D2D2D"/>
                </a:solidFill>
                <a:latin typeface="Arial"/>
                <a:cs typeface="Arial"/>
              </a:rPr>
              <a:t>our</a:t>
            </a:r>
            <a:r>
              <a:rPr sz="1200" spc="6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15" dirty="0" smtClean="0">
                <a:solidFill>
                  <a:srgbClr val="2D2D2D"/>
                </a:solidFill>
                <a:latin typeface="Arial"/>
                <a:cs typeface="Arial"/>
              </a:rPr>
              <a:t>specialties</a:t>
            </a:r>
            <a:r>
              <a:rPr sz="1200" spc="-21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160" dirty="0" smtClean="0">
                <a:solidFill>
                  <a:srgbClr val="4D5252"/>
                </a:solidFill>
                <a:latin typeface="Arial"/>
                <a:cs typeface="Arial"/>
              </a:rPr>
              <a:t>,</a:t>
            </a:r>
            <a:r>
              <a:rPr sz="1200" spc="-210" dirty="0" smtClean="0">
                <a:solidFill>
                  <a:srgbClr val="4D5252"/>
                </a:solidFill>
                <a:latin typeface="Arial"/>
                <a:cs typeface="Arial"/>
              </a:rPr>
              <a:t> </a:t>
            </a:r>
            <a:r>
              <a:rPr sz="1200" spc="15" dirty="0" smtClean="0">
                <a:solidFill>
                  <a:srgbClr val="2D2D2D"/>
                </a:solidFill>
                <a:latin typeface="Arial"/>
                <a:cs typeface="Arial"/>
              </a:rPr>
              <a:t>we</a:t>
            </a:r>
            <a:r>
              <a:rPr sz="1200" spc="6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2D2D2D"/>
                </a:solidFill>
                <a:latin typeface="Arial"/>
                <a:cs typeface="Arial"/>
              </a:rPr>
              <a:t>offer</a:t>
            </a:r>
            <a:r>
              <a:rPr sz="1200" spc="7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45" dirty="0" smtClean="0">
                <a:solidFill>
                  <a:srgbClr val="2D2D2D"/>
                </a:solidFill>
                <a:latin typeface="Arial"/>
                <a:cs typeface="Arial"/>
              </a:rPr>
              <a:t>a</a:t>
            </a:r>
            <a:r>
              <a:rPr sz="1200" spc="-4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15" dirty="0" smtClean="0">
                <a:solidFill>
                  <a:srgbClr val="2D2D2D"/>
                </a:solidFill>
                <a:latin typeface="Arial"/>
                <a:cs typeface="Arial"/>
              </a:rPr>
              <a:t>wide</a:t>
            </a:r>
            <a:r>
              <a:rPr sz="1200" spc="9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2D2D2D"/>
                </a:solidFill>
                <a:latin typeface="Arial"/>
                <a:cs typeface="Arial"/>
              </a:rPr>
              <a:t>array</a:t>
            </a:r>
            <a:r>
              <a:rPr sz="1200" spc="9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2D2D2D"/>
                </a:solidFill>
                <a:latin typeface="Arial"/>
                <a:cs typeface="Arial"/>
              </a:rPr>
              <a:t>of</a:t>
            </a:r>
            <a:r>
              <a:rPr sz="1200" spc="1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35" dirty="0" smtClean="0">
                <a:solidFill>
                  <a:srgbClr val="2D2D2D"/>
                </a:solidFill>
                <a:latin typeface="Arial"/>
                <a:cs typeface="Arial"/>
              </a:rPr>
              <a:t>shipping</a:t>
            </a:r>
            <a:r>
              <a:rPr sz="1200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5" dirty="0" smtClean="0">
                <a:solidFill>
                  <a:srgbClr val="2D2D2D"/>
                </a:solidFill>
                <a:latin typeface="Arial"/>
                <a:cs typeface="Arial"/>
              </a:rPr>
              <a:t>arrangements</a:t>
            </a:r>
            <a:r>
              <a:rPr sz="1200" spc="12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25" dirty="0" smtClean="0">
                <a:solidFill>
                  <a:srgbClr val="2D2D2D"/>
                </a:solidFill>
                <a:latin typeface="Arial"/>
                <a:cs typeface="Arial"/>
              </a:rPr>
              <a:t>to</a:t>
            </a:r>
            <a:r>
              <a:rPr sz="1200" spc="-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45" dirty="0" smtClean="0">
                <a:solidFill>
                  <a:srgbClr val="2D2D2D"/>
                </a:solidFill>
                <a:latin typeface="Arial"/>
                <a:cs typeface="Arial"/>
              </a:rPr>
              <a:t>o</a:t>
            </a:r>
            <a:r>
              <a:rPr sz="1200" spc="0" dirty="0" smtClean="0">
                <a:solidFill>
                  <a:srgbClr val="161515"/>
                </a:solidFill>
                <a:latin typeface="Arial"/>
                <a:cs typeface="Arial"/>
              </a:rPr>
              <a:t>u</a:t>
            </a:r>
            <a:r>
              <a:rPr sz="1200" spc="-15" dirty="0" smtClean="0">
                <a:solidFill>
                  <a:srgbClr val="2D2D2D"/>
                </a:solidFill>
                <a:latin typeface="Arial"/>
                <a:cs typeface="Arial"/>
              </a:rPr>
              <a:t>r</a:t>
            </a:r>
            <a:r>
              <a:rPr sz="1200" spc="-5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1200" spc="35" dirty="0" smtClean="0">
                <a:solidFill>
                  <a:srgbClr val="2D2D2D"/>
                </a:solidFill>
                <a:latin typeface="Arial"/>
                <a:cs typeface="Arial"/>
              </a:rPr>
              <a:t>cu</a:t>
            </a:r>
            <a:r>
              <a:rPr sz="1200" spc="20" dirty="0" smtClean="0">
                <a:solidFill>
                  <a:srgbClr val="2D2D2D"/>
                </a:solidFill>
                <a:latin typeface="Arial"/>
                <a:cs typeface="Arial"/>
              </a:rPr>
              <a:t>s</a:t>
            </a:r>
            <a:r>
              <a:rPr sz="1200" spc="45" dirty="0" smtClean="0">
                <a:solidFill>
                  <a:srgbClr val="161515"/>
                </a:solidFill>
                <a:latin typeface="Arial"/>
                <a:cs typeface="Arial"/>
              </a:rPr>
              <a:t>t</a:t>
            </a:r>
            <a:r>
              <a:rPr sz="1200" spc="0" dirty="0" smtClean="0">
                <a:solidFill>
                  <a:srgbClr val="2D2D2D"/>
                </a:solidFill>
                <a:latin typeface="Arial"/>
                <a:cs typeface="Arial"/>
              </a:rPr>
              <a:t>omers.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0992" y="5193791"/>
            <a:ext cx="4181855" cy="2255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7851647"/>
            <a:ext cx="4206240" cy="2267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200" y="182796"/>
            <a:ext cx="7541203" cy="0"/>
          </a:xfrm>
          <a:custGeom>
            <a:avLst/>
            <a:gdLst/>
            <a:ahLst/>
            <a:cxnLst/>
            <a:rect l="l" t="t" r="r" b="b"/>
            <a:pathLst>
              <a:path w="7541203">
                <a:moveTo>
                  <a:pt x="0" y="0"/>
                </a:moveTo>
                <a:lnTo>
                  <a:pt x="7541203" y="0"/>
                </a:lnTo>
              </a:path>
            </a:pathLst>
          </a:custGeom>
          <a:ln w="24365">
            <a:solidFill>
              <a:srgbClr val="CCCC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200" y="10849019"/>
            <a:ext cx="7541203" cy="0"/>
          </a:xfrm>
          <a:custGeom>
            <a:avLst/>
            <a:gdLst/>
            <a:ahLst/>
            <a:cxnLst/>
            <a:rect l="l" t="t" r="r" b="b"/>
            <a:pathLst>
              <a:path w="7541203">
                <a:moveTo>
                  <a:pt x="0" y="0"/>
                </a:moveTo>
                <a:lnTo>
                  <a:pt x="7541203" y="0"/>
                </a:lnTo>
              </a:path>
            </a:pathLst>
          </a:custGeom>
          <a:ln w="6091">
            <a:solidFill>
              <a:srgbClr val="E4D4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429" y="170610"/>
            <a:ext cx="0" cy="10681456"/>
          </a:xfrm>
          <a:custGeom>
            <a:avLst/>
            <a:gdLst/>
            <a:ahLst/>
            <a:cxnLst/>
            <a:rect l="l" t="t" r="r" b="b"/>
            <a:pathLst>
              <a:path h="10681456">
                <a:moveTo>
                  <a:pt x="0" y="10681456"/>
                </a:moveTo>
                <a:lnTo>
                  <a:pt x="0" y="0"/>
                </a:lnTo>
              </a:path>
            </a:pathLst>
          </a:custGeom>
          <a:ln w="30457">
            <a:solidFill>
              <a:srgbClr val="D4D4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2221" y="170610"/>
            <a:ext cx="0" cy="10681456"/>
          </a:xfrm>
          <a:custGeom>
            <a:avLst/>
            <a:gdLst/>
            <a:ahLst/>
            <a:cxnLst/>
            <a:rect l="l" t="t" r="r" b="b"/>
            <a:pathLst>
              <a:path h="10681456">
                <a:moveTo>
                  <a:pt x="0" y="10681456"/>
                </a:moveTo>
                <a:lnTo>
                  <a:pt x="0" y="0"/>
                </a:lnTo>
              </a:path>
            </a:pathLst>
          </a:custGeom>
          <a:ln w="12182">
            <a:solidFill>
              <a:srgbClr val="CFCF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91370" y="836947"/>
            <a:ext cx="6316345" cy="400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173854" algn="just">
              <a:lnSpc>
                <a:spcPct val="100000"/>
              </a:lnSpc>
            </a:pPr>
            <a:r>
              <a:rPr sz="1950" b="1" spc="10" dirty="0" smtClean="0">
                <a:solidFill>
                  <a:srgbClr val="214475"/>
                </a:solidFill>
                <a:latin typeface="Arial"/>
                <a:cs typeface="Arial"/>
              </a:rPr>
              <a:t>OCEAN</a:t>
            </a:r>
            <a:r>
              <a:rPr sz="1950" b="1" spc="240" dirty="0" smtClean="0">
                <a:solidFill>
                  <a:srgbClr val="214475"/>
                </a:solidFill>
                <a:latin typeface="Arial"/>
                <a:cs typeface="Arial"/>
              </a:rPr>
              <a:t> </a:t>
            </a:r>
            <a:r>
              <a:rPr sz="1950" b="1" spc="20" dirty="0" smtClean="0">
                <a:solidFill>
                  <a:srgbClr val="214475"/>
                </a:solidFill>
                <a:latin typeface="Arial"/>
                <a:cs typeface="Arial"/>
              </a:rPr>
              <a:t>FREIGHT</a:t>
            </a:r>
            <a:endParaRPr sz="195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4"/>
              </a:spcBef>
            </a:pPr>
            <a:endParaRPr sz="950"/>
          </a:p>
          <a:p>
            <a:pPr marL="42545" marR="3905250" algn="just">
              <a:lnSpc>
                <a:spcPct val="100000"/>
              </a:lnSpc>
            </a:pPr>
            <a:r>
              <a:rPr sz="1150" b="1" spc="5" dirty="0" smtClean="0">
                <a:solidFill>
                  <a:srgbClr val="C3423B"/>
                </a:solidFill>
                <a:latin typeface="Arial"/>
                <a:cs typeface="Arial"/>
              </a:rPr>
              <a:t>FCL</a:t>
            </a:r>
            <a:r>
              <a:rPr sz="1150" b="1" spc="40" dirty="0" smtClean="0">
                <a:solidFill>
                  <a:srgbClr val="C3423B"/>
                </a:solidFill>
                <a:latin typeface="Arial"/>
                <a:cs typeface="Arial"/>
              </a:rPr>
              <a:t> </a:t>
            </a:r>
            <a:r>
              <a:rPr sz="1150" b="1" spc="5" dirty="0" smtClean="0">
                <a:solidFill>
                  <a:srgbClr val="C3423B"/>
                </a:solidFill>
                <a:latin typeface="Arial"/>
                <a:cs typeface="Arial"/>
              </a:rPr>
              <a:t>(FULL</a:t>
            </a:r>
            <a:r>
              <a:rPr sz="1150" b="1" spc="85" dirty="0" smtClean="0">
                <a:solidFill>
                  <a:srgbClr val="C3423B"/>
                </a:solidFill>
                <a:latin typeface="Arial"/>
                <a:cs typeface="Arial"/>
              </a:rPr>
              <a:t> </a:t>
            </a:r>
            <a:r>
              <a:rPr sz="1150" b="1" spc="20" dirty="0" smtClean="0">
                <a:solidFill>
                  <a:srgbClr val="C3423B"/>
                </a:solidFill>
                <a:latin typeface="Arial"/>
                <a:cs typeface="Arial"/>
              </a:rPr>
              <a:t>CONTAINER </a:t>
            </a:r>
            <a:r>
              <a:rPr sz="1150" b="1" spc="-25" dirty="0" smtClean="0">
                <a:solidFill>
                  <a:srgbClr val="C3423B"/>
                </a:solidFill>
                <a:latin typeface="Arial"/>
                <a:cs typeface="Arial"/>
              </a:rPr>
              <a:t> </a:t>
            </a:r>
            <a:r>
              <a:rPr sz="1150" b="1" spc="5" dirty="0" smtClean="0">
                <a:solidFill>
                  <a:srgbClr val="C3423B"/>
                </a:solidFill>
                <a:latin typeface="Arial"/>
                <a:cs typeface="Arial"/>
              </a:rPr>
              <a:t>LOADS)</a:t>
            </a:r>
            <a:endParaRPr sz="11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33"/>
              </a:spcBef>
            </a:pPr>
            <a:endParaRPr sz="700"/>
          </a:p>
          <a:p>
            <a:pPr marL="36830" marR="489584" algn="just">
              <a:lnSpc>
                <a:spcPct val="100000"/>
              </a:lnSpc>
            </a:pPr>
            <a:r>
              <a:rPr sz="1100" spc="30" dirty="0" smtClean="0">
                <a:solidFill>
                  <a:srgbClr val="31312F"/>
                </a:solidFill>
                <a:latin typeface="Arial"/>
                <a:cs typeface="Arial"/>
              </a:rPr>
              <a:t>F</a:t>
            </a:r>
            <a:r>
              <a:rPr sz="1100" spc="10" dirty="0" smtClean="0">
                <a:solidFill>
                  <a:srgbClr val="31312F"/>
                </a:solidFill>
                <a:latin typeface="Arial"/>
                <a:cs typeface="Arial"/>
              </a:rPr>
              <a:t>u</a:t>
            </a:r>
            <a:r>
              <a:rPr sz="1100" spc="-10" dirty="0" smtClean="0">
                <a:solidFill>
                  <a:srgbClr val="0A0805"/>
                </a:solidFill>
                <a:latin typeface="Arial"/>
                <a:cs typeface="Arial"/>
              </a:rPr>
              <a:t>l</a:t>
            </a:r>
            <a:r>
              <a:rPr sz="1100" spc="110" dirty="0" smtClean="0">
                <a:solidFill>
                  <a:srgbClr val="31312F"/>
                </a:solidFill>
                <a:latin typeface="Arial"/>
                <a:cs typeface="Arial"/>
              </a:rPr>
              <a:t>l</a:t>
            </a:r>
            <a:r>
              <a:rPr sz="1100" spc="-4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0A0805"/>
                </a:solidFill>
                <a:latin typeface="Arial"/>
                <a:cs typeface="Arial"/>
              </a:rPr>
              <a:t>l</a:t>
            </a:r>
            <a:r>
              <a:rPr sz="1100" spc="-15" dirty="0" smtClean="0">
                <a:solidFill>
                  <a:srgbClr val="0A0805"/>
                </a:solidFill>
                <a:latin typeface="Arial"/>
                <a:cs typeface="Arial"/>
              </a:rPr>
              <a:t>o</a:t>
            </a:r>
            <a:r>
              <a:rPr sz="1100" spc="120" dirty="0" smtClean="0">
                <a:solidFill>
                  <a:srgbClr val="31312F"/>
                </a:solidFill>
                <a:latin typeface="Arial"/>
                <a:cs typeface="Arial"/>
              </a:rPr>
              <a:t>ad </a:t>
            </a:r>
            <a:r>
              <a:rPr sz="1100" spc="40" dirty="0" smtClean="0">
                <a:solidFill>
                  <a:srgbClr val="31312F"/>
                </a:solidFill>
                <a:latin typeface="Arial"/>
                <a:cs typeface="Arial"/>
              </a:rPr>
              <a:t>containers</a:t>
            </a:r>
            <a:r>
              <a:rPr sz="1100" spc="6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65" dirty="0" smtClean="0">
                <a:solidFill>
                  <a:srgbClr val="31312F"/>
                </a:solidFill>
                <a:latin typeface="Arial"/>
                <a:cs typeface="Arial"/>
              </a:rPr>
              <a:t>are</a:t>
            </a:r>
            <a:r>
              <a:rPr sz="1100" spc="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80" dirty="0" smtClean="0">
                <a:solidFill>
                  <a:srgbClr val="31312F"/>
                </a:solidFill>
                <a:latin typeface="Arial"/>
                <a:cs typeface="Arial"/>
              </a:rPr>
              <a:t>sup</a:t>
            </a:r>
            <a:r>
              <a:rPr sz="1100" spc="145" dirty="0" smtClean="0">
                <a:solidFill>
                  <a:srgbClr val="31312F"/>
                </a:solidFill>
                <a:latin typeface="Arial"/>
                <a:cs typeface="Arial"/>
              </a:rPr>
              <a:t>p</a:t>
            </a:r>
            <a:r>
              <a:rPr sz="1100" spc="-10" dirty="0" smtClean="0">
                <a:solidFill>
                  <a:srgbClr val="0A0805"/>
                </a:solidFill>
                <a:latin typeface="Arial"/>
                <a:cs typeface="Arial"/>
              </a:rPr>
              <a:t>l</a:t>
            </a:r>
            <a:r>
              <a:rPr sz="1100" spc="70" dirty="0" smtClean="0">
                <a:solidFill>
                  <a:srgbClr val="31312F"/>
                </a:solidFill>
                <a:latin typeface="Arial"/>
                <a:cs typeface="Arial"/>
              </a:rPr>
              <a:t>ied</a:t>
            </a:r>
            <a:r>
              <a:rPr sz="1100" spc="-3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31312F"/>
                </a:solidFill>
                <a:latin typeface="Arial"/>
                <a:cs typeface="Arial"/>
              </a:rPr>
              <a:t>for</a:t>
            </a:r>
            <a:r>
              <a:rPr sz="1100" spc="6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30" dirty="0" smtClean="0">
                <a:solidFill>
                  <a:srgbClr val="31312F"/>
                </a:solidFill>
                <a:latin typeface="Arial"/>
                <a:cs typeface="Arial"/>
              </a:rPr>
              <a:t>your</a:t>
            </a:r>
            <a:r>
              <a:rPr sz="1100" spc="11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45" dirty="0" smtClean="0">
                <a:solidFill>
                  <a:srgbClr val="31312F"/>
                </a:solidFill>
                <a:latin typeface="Arial"/>
                <a:cs typeface="Arial"/>
              </a:rPr>
              <a:t>exclusive</a:t>
            </a:r>
            <a:r>
              <a:rPr sz="1100" spc="13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45" dirty="0" smtClean="0">
                <a:solidFill>
                  <a:srgbClr val="31312F"/>
                </a:solidFill>
                <a:latin typeface="Arial"/>
                <a:cs typeface="Arial"/>
              </a:rPr>
              <a:t>use</a:t>
            </a:r>
            <a:r>
              <a:rPr sz="1100" spc="-1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55" dirty="0" smtClean="0">
                <a:solidFill>
                  <a:srgbClr val="31312F"/>
                </a:solidFill>
                <a:latin typeface="Arial"/>
                <a:cs typeface="Arial"/>
              </a:rPr>
              <a:t>door </a:t>
            </a:r>
            <a:r>
              <a:rPr sz="1100" spc="40" dirty="0" smtClean="0">
                <a:solidFill>
                  <a:srgbClr val="31312F"/>
                </a:solidFill>
                <a:latin typeface="Arial"/>
                <a:cs typeface="Arial"/>
              </a:rPr>
              <a:t>to</a:t>
            </a:r>
            <a:r>
              <a:rPr sz="1100" spc="7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30" dirty="0" smtClean="0">
                <a:solidFill>
                  <a:srgbClr val="31312F"/>
                </a:solidFill>
                <a:latin typeface="Arial"/>
                <a:cs typeface="Arial"/>
              </a:rPr>
              <a:t>door</a:t>
            </a:r>
            <a:r>
              <a:rPr sz="1100" spc="9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31312F"/>
                </a:solidFill>
                <a:latin typeface="Arial"/>
                <a:cs typeface="Arial"/>
              </a:rPr>
              <a:t>for</a:t>
            </a:r>
            <a:r>
              <a:rPr sz="1100" spc="10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70" dirty="0" smtClean="0">
                <a:solidFill>
                  <a:srgbClr val="31312F"/>
                </a:solidFill>
                <a:latin typeface="Arial"/>
                <a:cs typeface="Arial"/>
              </a:rPr>
              <a:t>each</a:t>
            </a:r>
            <a:r>
              <a:rPr sz="1100" spc="-5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1F1F1C"/>
                </a:solidFill>
                <a:latin typeface="Arial"/>
                <a:cs typeface="Arial"/>
              </a:rPr>
              <a:t>journey.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3"/>
              </a:spcBef>
            </a:pPr>
            <a:endParaRPr sz="600"/>
          </a:p>
          <a:p>
            <a:pPr marL="30480" marR="43815" algn="just">
              <a:lnSpc>
                <a:spcPct val="127200"/>
              </a:lnSpc>
            </a:pPr>
            <a:r>
              <a:rPr sz="1100" spc="-30" dirty="0" smtClean="0">
                <a:solidFill>
                  <a:srgbClr val="1F1F1C"/>
                </a:solidFill>
                <a:latin typeface="Arial"/>
                <a:cs typeface="Arial"/>
              </a:rPr>
              <a:t>Container</a:t>
            </a:r>
            <a:r>
              <a:rPr sz="1100" spc="105" dirty="0" smtClean="0">
                <a:solidFill>
                  <a:srgbClr val="1F1F1C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31312F"/>
                </a:solidFill>
                <a:latin typeface="Arial"/>
                <a:cs typeface="Arial"/>
              </a:rPr>
              <a:t>services are</a:t>
            </a:r>
            <a:r>
              <a:rPr sz="1100" spc="7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25" dirty="0" smtClean="0">
                <a:solidFill>
                  <a:srgbClr val="1F1F1C"/>
                </a:solidFill>
                <a:latin typeface="Arial"/>
                <a:cs typeface="Arial"/>
              </a:rPr>
              <a:t>now</a:t>
            </a:r>
            <a:r>
              <a:rPr sz="1100" spc="-60" dirty="0" smtClean="0">
                <a:solidFill>
                  <a:srgbClr val="1F1F1C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1312F"/>
                </a:solidFill>
                <a:latin typeface="Arial"/>
                <a:cs typeface="Arial"/>
              </a:rPr>
              <a:t>ava</a:t>
            </a:r>
            <a:r>
              <a:rPr sz="1100" spc="-10" dirty="0" smtClean="0">
                <a:solidFill>
                  <a:srgbClr val="0A0805"/>
                </a:solidFill>
                <a:latin typeface="Arial"/>
                <a:cs typeface="Arial"/>
              </a:rPr>
              <a:t>i</a:t>
            </a:r>
            <a:r>
              <a:rPr sz="1100" spc="15" dirty="0" smtClean="0">
                <a:solidFill>
                  <a:srgbClr val="31312F"/>
                </a:solidFill>
                <a:latin typeface="Arial"/>
                <a:cs typeface="Arial"/>
              </a:rPr>
              <a:t>la</a:t>
            </a:r>
            <a:r>
              <a:rPr sz="1100" spc="-20" dirty="0" smtClean="0">
                <a:solidFill>
                  <a:srgbClr val="31312F"/>
                </a:solidFill>
                <a:latin typeface="Arial"/>
                <a:cs typeface="Arial"/>
              </a:rPr>
              <a:t>b</a:t>
            </a:r>
            <a:r>
              <a:rPr sz="1100" spc="-25" dirty="0" smtClean="0">
                <a:solidFill>
                  <a:srgbClr val="0A0805"/>
                </a:solidFill>
                <a:latin typeface="Arial"/>
                <a:cs typeface="Arial"/>
              </a:rPr>
              <a:t>le</a:t>
            </a:r>
            <a:r>
              <a:rPr sz="1100" spc="-20" dirty="0" smtClean="0">
                <a:solidFill>
                  <a:srgbClr val="0A0805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31312F"/>
                </a:solidFill>
                <a:latin typeface="Arial"/>
                <a:cs typeface="Arial"/>
              </a:rPr>
              <a:t>between</a:t>
            </a:r>
            <a:r>
              <a:rPr sz="1100" spc="3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31312F"/>
                </a:solidFill>
                <a:latin typeface="Arial"/>
                <a:cs typeface="Arial"/>
              </a:rPr>
              <a:t>most</a:t>
            </a:r>
            <a:r>
              <a:rPr sz="1100" spc="-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25" dirty="0" smtClean="0">
                <a:solidFill>
                  <a:srgbClr val="31312F"/>
                </a:solidFill>
                <a:latin typeface="Arial"/>
                <a:cs typeface="Arial"/>
              </a:rPr>
              <a:t>major</a:t>
            </a:r>
            <a:r>
              <a:rPr sz="1100" spc="2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1F1F1C"/>
                </a:solidFill>
                <a:latin typeface="Arial"/>
                <a:cs typeface="Arial"/>
              </a:rPr>
              <a:t>ports</a:t>
            </a:r>
            <a:r>
              <a:rPr sz="1100" spc="-45" dirty="0" smtClean="0">
                <a:solidFill>
                  <a:srgbClr val="1F1F1C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31312F"/>
                </a:solidFill>
                <a:latin typeface="Arial"/>
                <a:cs typeface="Arial"/>
              </a:rPr>
              <a:t>around</a:t>
            </a:r>
            <a:r>
              <a:rPr sz="1100" spc="-2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31312F"/>
                </a:solidFill>
                <a:latin typeface="Arial"/>
                <a:cs typeface="Arial"/>
              </a:rPr>
              <a:t>the</a:t>
            </a:r>
            <a:r>
              <a:rPr sz="1100" spc="-6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1312F"/>
                </a:solidFill>
                <a:latin typeface="Arial"/>
                <a:cs typeface="Arial"/>
              </a:rPr>
              <a:t>world</a:t>
            </a:r>
            <a:r>
              <a:rPr sz="1100" spc="-1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31312F"/>
                </a:solidFill>
                <a:latin typeface="Arial"/>
                <a:cs typeface="Arial"/>
              </a:rPr>
              <a:t>and</a:t>
            </a:r>
            <a:r>
              <a:rPr sz="1100" spc="-1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75" dirty="0" smtClean="0">
                <a:solidFill>
                  <a:srgbClr val="31312F"/>
                </a:solidFill>
                <a:latin typeface="Arial"/>
                <a:cs typeface="Arial"/>
              </a:rPr>
              <a:t>PSP</a:t>
            </a:r>
            <a:r>
              <a:rPr sz="1100" spc="-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55" dirty="0" smtClean="0">
                <a:solidFill>
                  <a:srgbClr val="31312F"/>
                </a:solidFill>
                <a:latin typeface="Arial"/>
                <a:cs typeface="Arial"/>
              </a:rPr>
              <a:t>LOGIS</a:t>
            </a:r>
            <a:r>
              <a:rPr sz="1100" spc="30" dirty="0" smtClean="0">
                <a:solidFill>
                  <a:srgbClr val="31312F"/>
                </a:solidFill>
                <a:latin typeface="Arial"/>
                <a:cs typeface="Arial"/>
              </a:rPr>
              <a:t>T</a:t>
            </a:r>
            <a:r>
              <a:rPr sz="1100" spc="-70" dirty="0" smtClean="0">
                <a:solidFill>
                  <a:srgbClr val="0A0805"/>
                </a:solidFill>
                <a:latin typeface="Arial"/>
                <a:cs typeface="Arial"/>
              </a:rPr>
              <a:t>I</a:t>
            </a:r>
            <a:r>
              <a:rPr sz="1100" spc="-40" dirty="0" smtClean="0">
                <a:solidFill>
                  <a:srgbClr val="31312F"/>
                </a:solidFill>
                <a:latin typeface="Arial"/>
                <a:cs typeface="Arial"/>
              </a:rPr>
              <a:t>CS</a:t>
            </a:r>
            <a:r>
              <a:rPr sz="1100" spc="-2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25" dirty="0" smtClean="0">
                <a:solidFill>
                  <a:srgbClr val="31312F"/>
                </a:solidFill>
                <a:latin typeface="Arial"/>
                <a:cs typeface="Arial"/>
              </a:rPr>
              <a:t>can</a:t>
            </a:r>
            <a:r>
              <a:rPr sz="1100" spc="-1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31312F"/>
                </a:solidFill>
                <a:latin typeface="Arial"/>
                <a:cs typeface="Arial"/>
              </a:rPr>
              <a:t>make</a:t>
            </a:r>
            <a:r>
              <a:rPr sz="1100" spc="-5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1312F"/>
                </a:solidFill>
                <a:latin typeface="Arial"/>
                <a:cs typeface="Arial"/>
              </a:rPr>
              <a:t>all</a:t>
            </a:r>
            <a:r>
              <a:rPr sz="1100" spc="-1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1F1F1C"/>
                </a:solidFill>
                <a:latin typeface="Arial"/>
                <a:cs typeface="Arial"/>
              </a:rPr>
              <a:t>the</a:t>
            </a:r>
            <a:r>
              <a:rPr sz="1100" spc="-15" dirty="0" smtClean="0">
                <a:solidFill>
                  <a:srgbClr val="1F1F1C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31312F"/>
                </a:solidFill>
                <a:latin typeface="Arial"/>
                <a:cs typeface="Arial"/>
              </a:rPr>
              <a:t>necessary </a:t>
            </a:r>
            <a:r>
              <a:rPr sz="1100" spc="-15" dirty="0" smtClean="0">
                <a:solidFill>
                  <a:srgbClr val="31312F"/>
                </a:solidFill>
                <a:latin typeface="Arial"/>
                <a:cs typeface="Arial"/>
              </a:rPr>
              <a:t>arrangements</a:t>
            </a:r>
            <a:r>
              <a:rPr sz="1100" spc="12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30" dirty="0" smtClean="0">
                <a:solidFill>
                  <a:srgbClr val="31312F"/>
                </a:solidFill>
                <a:latin typeface="Arial"/>
                <a:cs typeface="Arial"/>
              </a:rPr>
              <a:t>for</a:t>
            </a:r>
            <a:r>
              <a:rPr sz="1100" spc="5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31312F"/>
                </a:solidFill>
                <a:latin typeface="Arial"/>
                <a:cs typeface="Arial"/>
              </a:rPr>
              <a:t>you</a:t>
            </a:r>
            <a:r>
              <a:rPr sz="1100" spc="1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31312F"/>
                </a:solidFill>
                <a:latin typeface="Arial"/>
                <a:cs typeface="Arial"/>
              </a:rPr>
              <a:t>on</a:t>
            </a:r>
            <a:r>
              <a:rPr sz="1100" spc="-7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40" dirty="0" smtClean="0">
                <a:solidFill>
                  <a:srgbClr val="31312F"/>
                </a:solidFill>
                <a:latin typeface="Arial"/>
                <a:cs typeface="Arial"/>
              </a:rPr>
              <a:t>a</a:t>
            </a:r>
            <a:r>
              <a:rPr sz="1100" spc="-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1312F"/>
                </a:solidFill>
                <a:latin typeface="Arial"/>
                <a:cs typeface="Arial"/>
              </a:rPr>
              <a:t>door</a:t>
            </a:r>
            <a:r>
              <a:rPr sz="1100" spc="5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1312F"/>
                </a:solidFill>
                <a:latin typeface="Arial"/>
                <a:cs typeface="Arial"/>
              </a:rPr>
              <a:t>to</a:t>
            </a:r>
            <a:r>
              <a:rPr sz="1100" spc="3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1312F"/>
                </a:solidFill>
                <a:latin typeface="Arial"/>
                <a:cs typeface="Arial"/>
              </a:rPr>
              <a:t>door</a:t>
            </a:r>
            <a:r>
              <a:rPr sz="1100" spc="5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1312F"/>
                </a:solidFill>
                <a:latin typeface="Arial"/>
                <a:cs typeface="Arial"/>
              </a:rPr>
              <a:t>basis.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8"/>
              </a:spcBef>
            </a:pPr>
            <a:endParaRPr sz="600"/>
          </a:p>
          <a:p>
            <a:pPr marL="30480" marR="41910" algn="just">
              <a:lnSpc>
                <a:spcPct val="129000"/>
              </a:lnSpc>
            </a:pPr>
            <a:r>
              <a:rPr sz="1100" spc="10" dirty="0" smtClean="0">
                <a:solidFill>
                  <a:srgbClr val="31312F"/>
                </a:solidFill>
                <a:latin typeface="Arial"/>
                <a:cs typeface="Arial"/>
              </a:rPr>
              <a:t>Specific</a:t>
            </a:r>
            <a:r>
              <a:rPr sz="1100" spc="5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1F1F1C"/>
                </a:solidFill>
                <a:latin typeface="Arial"/>
                <a:cs typeface="Arial"/>
              </a:rPr>
              <a:t>equipment</a:t>
            </a:r>
            <a:r>
              <a:rPr sz="1100" spc="110" dirty="0" smtClean="0">
                <a:solidFill>
                  <a:srgbClr val="1F1F1C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1F1F1C"/>
                </a:solidFill>
                <a:latin typeface="Arial"/>
                <a:cs typeface="Arial"/>
              </a:rPr>
              <a:t>is </a:t>
            </a:r>
            <a:r>
              <a:rPr sz="1100" spc="5" dirty="0" smtClean="0">
                <a:solidFill>
                  <a:srgbClr val="31312F"/>
                </a:solidFill>
                <a:latin typeface="Arial"/>
                <a:cs typeface="Arial"/>
              </a:rPr>
              <a:t>availa</a:t>
            </a:r>
            <a:r>
              <a:rPr sz="1100" spc="100" dirty="0" smtClean="0">
                <a:solidFill>
                  <a:srgbClr val="31312F"/>
                </a:solidFill>
                <a:latin typeface="Arial"/>
                <a:cs typeface="Arial"/>
              </a:rPr>
              <a:t>b</a:t>
            </a:r>
            <a:r>
              <a:rPr sz="1100" spc="-55" dirty="0" smtClean="0">
                <a:solidFill>
                  <a:srgbClr val="0A0805"/>
                </a:solidFill>
                <a:latin typeface="Arial"/>
                <a:cs typeface="Arial"/>
              </a:rPr>
              <a:t>l</a:t>
            </a:r>
            <a:r>
              <a:rPr sz="1100" spc="45" dirty="0" smtClean="0">
                <a:solidFill>
                  <a:srgbClr val="31312F"/>
                </a:solidFill>
                <a:latin typeface="Arial"/>
                <a:cs typeface="Arial"/>
              </a:rPr>
              <a:t>e</a:t>
            </a:r>
            <a:r>
              <a:rPr sz="1100" spc="-5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31312F"/>
                </a:solidFill>
                <a:latin typeface="Arial"/>
                <a:cs typeface="Arial"/>
              </a:rPr>
              <a:t>to</a:t>
            </a:r>
            <a:r>
              <a:rPr sz="1100" spc="3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31312F"/>
                </a:solidFill>
                <a:latin typeface="Arial"/>
                <a:cs typeface="Arial"/>
              </a:rPr>
              <a:t>accommodate</a:t>
            </a:r>
            <a:r>
              <a:rPr sz="1100" spc="11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31312F"/>
                </a:solidFill>
                <a:latin typeface="Arial"/>
                <a:cs typeface="Arial"/>
              </a:rPr>
              <a:t>most</a:t>
            </a:r>
            <a:r>
              <a:rPr sz="1100" spc="-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30" dirty="0" smtClean="0">
                <a:solidFill>
                  <a:srgbClr val="31312F"/>
                </a:solidFill>
                <a:latin typeface="Arial"/>
                <a:cs typeface="Arial"/>
              </a:rPr>
              <a:t>cargo</a:t>
            </a:r>
            <a:r>
              <a:rPr sz="1100" spc="-204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60" dirty="0" smtClean="0">
                <a:solidFill>
                  <a:srgbClr val="606060"/>
                </a:solidFill>
                <a:latin typeface="Arial"/>
                <a:cs typeface="Arial"/>
              </a:rPr>
              <a:t>,</a:t>
            </a:r>
            <a:r>
              <a:rPr sz="1100" spc="-100" dirty="0" smtClean="0">
                <a:solidFill>
                  <a:srgbClr val="606060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1F1F1C"/>
                </a:solidFill>
                <a:latin typeface="Arial"/>
                <a:cs typeface="Arial"/>
              </a:rPr>
              <a:t>in</a:t>
            </a:r>
            <a:r>
              <a:rPr sz="1100" spc="50" dirty="0" smtClean="0">
                <a:solidFill>
                  <a:srgbClr val="1F1F1C"/>
                </a:solidFill>
                <a:latin typeface="Arial"/>
                <a:cs typeface="Arial"/>
              </a:rPr>
              <a:t>c</a:t>
            </a:r>
            <a:r>
              <a:rPr sz="1100" spc="20" dirty="0" smtClean="0">
                <a:solidFill>
                  <a:srgbClr val="444442"/>
                </a:solidFill>
                <a:latin typeface="Arial"/>
                <a:cs typeface="Arial"/>
              </a:rPr>
              <a:t>luding</a:t>
            </a:r>
            <a:r>
              <a:rPr sz="1100" spc="15" dirty="0" smtClean="0">
                <a:solidFill>
                  <a:srgbClr val="444442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31312F"/>
                </a:solidFill>
                <a:latin typeface="Arial"/>
                <a:cs typeface="Arial"/>
              </a:rPr>
              <a:t>open </a:t>
            </a:r>
            <a:r>
              <a:rPr sz="1100" spc="25" dirty="0" smtClean="0">
                <a:solidFill>
                  <a:srgbClr val="31312F"/>
                </a:solidFill>
                <a:latin typeface="Arial"/>
                <a:cs typeface="Arial"/>
              </a:rPr>
              <a:t>top</a:t>
            </a:r>
            <a:r>
              <a:rPr sz="1100" spc="4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31312F"/>
                </a:solidFill>
                <a:latin typeface="Arial"/>
                <a:cs typeface="Arial"/>
              </a:rPr>
              <a:t>and</a:t>
            </a:r>
            <a:r>
              <a:rPr sz="1100" spc="-1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1F1F1C"/>
                </a:solidFill>
                <a:latin typeface="Arial"/>
                <a:cs typeface="Arial"/>
              </a:rPr>
              <a:t>temperature</a:t>
            </a:r>
            <a:r>
              <a:rPr sz="1100" spc="0" dirty="0" smtClean="0">
                <a:solidFill>
                  <a:srgbClr val="1F1F1C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1F1F1C"/>
                </a:solidFill>
                <a:latin typeface="Arial"/>
                <a:cs typeface="Arial"/>
              </a:rPr>
              <a:t>contr</a:t>
            </a:r>
            <a:r>
              <a:rPr sz="1100" spc="25" dirty="0" smtClean="0">
                <a:solidFill>
                  <a:srgbClr val="1F1F1C"/>
                </a:solidFill>
                <a:latin typeface="Arial"/>
                <a:cs typeface="Arial"/>
              </a:rPr>
              <a:t>o</a:t>
            </a:r>
            <a:r>
              <a:rPr sz="1100" spc="25" dirty="0" smtClean="0">
                <a:solidFill>
                  <a:srgbClr val="444442"/>
                </a:solidFill>
                <a:latin typeface="Arial"/>
                <a:cs typeface="Arial"/>
              </a:rPr>
              <a:t>lled</a:t>
            </a:r>
            <a:r>
              <a:rPr sz="1100" spc="-10" dirty="0" smtClean="0">
                <a:solidFill>
                  <a:srgbClr val="44444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1312F"/>
                </a:solidFill>
                <a:latin typeface="Arial"/>
                <a:cs typeface="Arial"/>
              </a:rPr>
              <a:t>containers, </a:t>
            </a:r>
            <a:r>
              <a:rPr sz="1100" spc="-14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40" dirty="0" smtClean="0">
                <a:solidFill>
                  <a:srgbClr val="31312F"/>
                </a:solidFill>
                <a:latin typeface="Arial"/>
                <a:cs typeface="Arial"/>
              </a:rPr>
              <a:t>and</a:t>
            </a:r>
            <a:r>
              <a:rPr sz="1100" spc="-1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30" dirty="0" smtClean="0">
                <a:solidFill>
                  <a:srgbClr val="31312F"/>
                </a:solidFill>
                <a:latin typeface="Arial"/>
                <a:cs typeface="Arial"/>
              </a:rPr>
              <a:t>for</a:t>
            </a:r>
            <a:r>
              <a:rPr sz="1100" spc="10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1F1F1C"/>
                </a:solidFill>
                <a:latin typeface="Arial"/>
                <a:cs typeface="Arial"/>
              </a:rPr>
              <a:t>ease</a:t>
            </a:r>
            <a:r>
              <a:rPr sz="1100" spc="40" dirty="0" smtClean="0">
                <a:solidFill>
                  <a:srgbClr val="1F1F1C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31312F"/>
                </a:solidFill>
                <a:latin typeface="Arial"/>
                <a:cs typeface="Arial"/>
              </a:rPr>
              <a:t>of</a:t>
            </a:r>
            <a:r>
              <a:rPr sz="1100" spc="10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55" dirty="0" smtClean="0">
                <a:solidFill>
                  <a:srgbClr val="0A0805"/>
                </a:solidFill>
                <a:latin typeface="Arial"/>
                <a:cs typeface="Arial"/>
              </a:rPr>
              <a:t>l</a:t>
            </a:r>
            <a:r>
              <a:rPr sz="1100" spc="25" dirty="0" smtClean="0">
                <a:solidFill>
                  <a:srgbClr val="31312F"/>
                </a:solidFill>
                <a:latin typeface="Arial"/>
                <a:cs typeface="Arial"/>
              </a:rPr>
              <a:t>oading</a:t>
            </a:r>
            <a:r>
              <a:rPr sz="1100" spc="1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31312F"/>
                </a:solidFill>
                <a:latin typeface="Arial"/>
                <a:cs typeface="Arial"/>
              </a:rPr>
              <a:t>we</a:t>
            </a:r>
            <a:r>
              <a:rPr sz="1100" spc="4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25" dirty="0" smtClean="0">
                <a:solidFill>
                  <a:srgbClr val="31312F"/>
                </a:solidFill>
                <a:latin typeface="Arial"/>
                <a:cs typeface="Arial"/>
              </a:rPr>
              <a:t>can</a:t>
            </a:r>
            <a:r>
              <a:rPr sz="1100" spc="3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31312F"/>
                </a:solidFill>
                <a:latin typeface="Arial"/>
                <a:cs typeface="Arial"/>
              </a:rPr>
              <a:t>de</a:t>
            </a:r>
            <a:r>
              <a:rPr sz="1100" spc="60" dirty="0" smtClean="0">
                <a:solidFill>
                  <a:srgbClr val="31312F"/>
                </a:solidFill>
                <a:latin typeface="Arial"/>
                <a:cs typeface="Arial"/>
              </a:rPr>
              <a:t>l</a:t>
            </a:r>
            <a:r>
              <a:rPr sz="1100" spc="-55" dirty="0" smtClean="0">
                <a:solidFill>
                  <a:srgbClr val="0A0805"/>
                </a:solidFill>
                <a:latin typeface="Arial"/>
                <a:cs typeface="Arial"/>
              </a:rPr>
              <a:t>i</a:t>
            </a:r>
            <a:r>
              <a:rPr sz="1100" spc="-15" dirty="0" smtClean="0">
                <a:solidFill>
                  <a:srgbClr val="31312F"/>
                </a:solidFill>
                <a:latin typeface="Arial"/>
                <a:cs typeface="Arial"/>
              </a:rPr>
              <a:t>ver</a:t>
            </a:r>
            <a:r>
              <a:rPr sz="1100" spc="6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31312F"/>
                </a:solidFill>
                <a:latin typeface="Arial"/>
                <a:cs typeface="Arial"/>
              </a:rPr>
              <a:t>containers</a:t>
            </a:r>
            <a:r>
              <a:rPr sz="1100" spc="3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31312F"/>
                </a:solidFill>
                <a:latin typeface="Arial"/>
                <a:cs typeface="Arial"/>
              </a:rPr>
              <a:t>w</a:t>
            </a:r>
            <a:r>
              <a:rPr sz="1100" spc="-204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0A0805"/>
                </a:solidFill>
                <a:latin typeface="Arial"/>
                <a:cs typeface="Arial"/>
              </a:rPr>
              <a:t>i</a:t>
            </a:r>
            <a:r>
              <a:rPr sz="1100" spc="-30" dirty="0" smtClean="0">
                <a:solidFill>
                  <a:srgbClr val="0A0805"/>
                </a:solidFill>
                <a:latin typeface="Arial"/>
                <a:cs typeface="Arial"/>
              </a:rPr>
              <a:t>t</a:t>
            </a:r>
            <a:r>
              <a:rPr sz="1100" spc="70" dirty="0" smtClean="0">
                <a:solidFill>
                  <a:srgbClr val="31312F"/>
                </a:solidFill>
                <a:latin typeface="Arial"/>
                <a:cs typeface="Arial"/>
              </a:rPr>
              <a:t>h</a:t>
            </a:r>
            <a:r>
              <a:rPr sz="1100" spc="-8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31312F"/>
                </a:solidFill>
                <a:latin typeface="Arial"/>
                <a:cs typeface="Arial"/>
              </a:rPr>
              <a:t>special</a:t>
            </a:r>
            <a:r>
              <a:rPr sz="1100" spc="3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40" dirty="0" smtClean="0">
                <a:solidFill>
                  <a:srgbClr val="31312F"/>
                </a:solidFill>
                <a:latin typeface="Arial"/>
                <a:cs typeface="Arial"/>
              </a:rPr>
              <a:t>equ</a:t>
            </a:r>
            <a:r>
              <a:rPr sz="1100" spc="-10" dirty="0" smtClean="0">
                <a:solidFill>
                  <a:srgbClr val="0A0805"/>
                </a:solidFill>
                <a:latin typeface="Arial"/>
                <a:cs typeface="Arial"/>
              </a:rPr>
              <a:t>i</a:t>
            </a:r>
            <a:r>
              <a:rPr sz="1100" spc="10" dirty="0" smtClean="0">
                <a:solidFill>
                  <a:srgbClr val="31312F"/>
                </a:solidFill>
                <a:latin typeface="Arial"/>
                <a:cs typeface="Arial"/>
              </a:rPr>
              <a:t>pment </a:t>
            </a:r>
            <a:r>
              <a:rPr sz="1100" spc="10" dirty="0" smtClean="0">
                <a:solidFill>
                  <a:srgbClr val="1F1F1C"/>
                </a:solidFill>
                <a:latin typeface="Arial"/>
                <a:cs typeface="Arial"/>
              </a:rPr>
              <a:t>to</a:t>
            </a:r>
            <a:r>
              <a:rPr sz="1100" spc="5" dirty="0" smtClean="0">
                <a:solidFill>
                  <a:srgbClr val="1F1F1C"/>
                </a:solidFill>
                <a:latin typeface="Arial"/>
                <a:cs typeface="Arial"/>
              </a:rPr>
              <a:t> </a:t>
            </a:r>
            <a:r>
              <a:rPr sz="1100" spc="35" dirty="0" smtClean="0">
                <a:solidFill>
                  <a:srgbClr val="31312F"/>
                </a:solidFill>
                <a:latin typeface="Arial"/>
                <a:cs typeface="Arial"/>
              </a:rPr>
              <a:t>place</a:t>
            </a:r>
            <a:r>
              <a:rPr sz="1100" spc="-5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31312F"/>
                </a:solidFill>
                <a:latin typeface="Arial"/>
                <a:cs typeface="Arial"/>
              </a:rPr>
              <a:t>them</a:t>
            </a:r>
            <a:r>
              <a:rPr sz="1100" spc="3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31312F"/>
                </a:solidFill>
                <a:latin typeface="Arial"/>
                <a:cs typeface="Arial"/>
              </a:rPr>
              <a:t>at</a:t>
            </a:r>
            <a:r>
              <a:rPr sz="1100" spc="-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25" dirty="0" smtClean="0">
                <a:solidFill>
                  <a:srgbClr val="31312F"/>
                </a:solidFill>
                <a:latin typeface="Arial"/>
                <a:cs typeface="Arial"/>
              </a:rPr>
              <a:t>ground</a:t>
            </a:r>
            <a:r>
              <a:rPr sz="1100" spc="12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55" dirty="0" smtClean="0">
                <a:solidFill>
                  <a:srgbClr val="0A0805"/>
                </a:solidFill>
                <a:latin typeface="Arial"/>
                <a:cs typeface="Arial"/>
              </a:rPr>
              <a:t>l</a:t>
            </a:r>
            <a:r>
              <a:rPr sz="1100" spc="0" dirty="0" smtClean="0">
                <a:solidFill>
                  <a:srgbClr val="31312F"/>
                </a:solidFill>
                <a:latin typeface="Arial"/>
                <a:cs typeface="Arial"/>
              </a:rPr>
              <a:t>evel.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80"/>
              </a:spcBef>
            </a:pPr>
            <a:endParaRPr sz="1100"/>
          </a:p>
          <a:p>
            <a:pPr marL="42545" marR="3467100" algn="just">
              <a:lnSpc>
                <a:spcPct val="100000"/>
              </a:lnSpc>
            </a:pPr>
            <a:r>
              <a:rPr sz="1150" b="1" spc="5" dirty="0" smtClean="0">
                <a:solidFill>
                  <a:srgbClr val="C3423B"/>
                </a:solidFill>
                <a:latin typeface="Arial"/>
                <a:cs typeface="Arial"/>
              </a:rPr>
              <a:t>LCL(LESS</a:t>
            </a:r>
            <a:r>
              <a:rPr sz="1150" b="1" spc="40" dirty="0" smtClean="0">
                <a:solidFill>
                  <a:srgbClr val="C3423B"/>
                </a:solidFill>
                <a:latin typeface="Arial"/>
                <a:cs typeface="Arial"/>
              </a:rPr>
              <a:t> </a:t>
            </a:r>
            <a:r>
              <a:rPr sz="1150" b="1" spc="35" dirty="0" smtClean="0">
                <a:solidFill>
                  <a:srgbClr val="C3423B"/>
                </a:solidFill>
                <a:latin typeface="Arial"/>
                <a:cs typeface="Arial"/>
              </a:rPr>
              <a:t>THAN</a:t>
            </a:r>
            <a:r>
              <a:rPr sz="1150" b="1" spc="85" dirty="0" smtClean="0">
                <a:solidFill>
                  <a:srgbClr val="C3423B"/>
                </a:solidFill>
                <a:latin typeface="Arial"/>
                <a:cs typeface="Arial"/>
              </a:rPr>
              <a:t> </a:t>
            </a:r>
            <a:r>
              <a:rPr sz="1150" b="1" spc="20" dirty="0" smtClean="0">
                <a:solidFill>
                  <a:srgbClr val="C3423B"/>
                </a:solidFill>
                <a:latin typeface="Arial"/>
                <a:cs typeface="Arial"/>
              </a:rPr>
              <a:t>CONTAINER </a:t>
            </a:r>
            <a:r>
              <a:rPr sz="1150" b="1" spc="-70" dirty="0" smtClean="0">
                <a:solidFill>
                  <a:srgbClr val="C3423B"/>
                </a:solidFill>
                <a:latin typeface="Arial"/>
                <a:cs typeface="Arial"/>
              </a:rPr>
              <a:t> </a:t>
            </a:r>
            <a:r>
              <a:rPr sz="1150" b="1" spc="15" dirty="0" smtClean="0">
                <a:solidFill>
                  <a:srgbClr val="C3423B"/>
                </a:solidFill>
                <a:latin typeface="Arial"/>
                <a:cs typeface="Arial"/>
              </a:rPr>
              <a:t>LOADS</a:t>
            </a:r>
            <a:r>
              <a:rPr sz="1150" b="1" spc="10" dirty="0" smtClean="0">
                <a:solidFill>
                  <a:srgbClr val="C3423B"/>
                </a:solidFill>
                <a:latin typeface="Arial"/>
                <a:cs typeface="Arial"/>
              </a:rPr>
              <a:t>)</a:t>
            </a:r>
            <a:endParaRPr sz="1150">
              <a:latin typeface="Arial"/>
              <a:cs typeface="Arial"/>
            </a:endParaRPr>
          </a:p>
          <a:p>
            <a:pPr marL="30480" marR="12700" indent="5715" algn="just">
              <a:lnSpc>
                <a:spcPct val="127200"/>
              </a:lnSpc>
              <a:spcBef>
                <a:spcPts val="229"/>
              </a:spcBef>
            </a:pPr>
            <a:r>
              <a:rPr sz="1100" spc="-50" dirty="0" smtClean="0">
                <a:solidFill>
                  <a:srgbClr val="31312F"/>
                </a:solidFill>
                <a:latin typeface="Arial"/>
                <a:cs typeface="Arial"/>
              </a:rPr>
              <a:t>For</a:t>
            </a:r>
            <a:r>
              <a:rPr sz="1100" spc="-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25" dirty="0" smtClean="0">
                <a:solidFill>
                  <a:srgbClr val="31312F"/>
                </a:solidFill>
                <a:latin typeface="Arial"/>
                <a:cs typeface="Arial"/>
              </a:rPr>
              <a:t>consignments</a:t>
            </a:r>
            <a:r>
              <a:rPr sz="1100" spc="6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25" dirty="0" smtClean="0">
                <a:solidFill>
                  <a:srgbClr val="31312F"/>
                </a:solidFill>
                <a:latin typeface="Arial"/>
                <a:cs typeface="Arial"/>
              </a:rPr>
              <a:t>that</a:t>
            </a:r>
            <a:r>
              <a:rPr sz="1100" spc="9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31312F"/>
                </a:solidFill>
                <a:latin typeface="Arial"/>
                <a:cs typeface="Arial"/>
              </a:rPr>
              <a:t>are</a:t>
            </a:r>
            <a:r>
              <a:rPr sz="1100" spc="2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25" dirty="0" smtClean="0">
                <a:solidFill>
                  <a:srgbClr val="0A0805"/>
                </a:solidFill>
                <a:latin typeface="Arial"/>
                <a:cs typeface="Arial"/>
              </a:rPr>
              <a:t>le</a:t>
            </a:r>
            <a:r>
              <a:rPr sz="1100" spc="-25" dirty="0" smtClean="0">
                <a:solidFill>
                  <a:srgbClr val="31312F"/>
                </a:solidFill>
                <a:latin typeface="Arial"/>
                <a:cs typeface="Arial"/>
              </a:rPr>
              <a:t>ss</a:t>
            </a:r>
            <a:r>
              <a:rPr sz="1100" spc="-7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31312F"/>
                </a:solidFill>
                <a:latin typeface="Arial"/>
                <a:cs typeface="Arial"/>
              </a:rPr>
              <a:t>than</a:t>
            </a:r>
            <a:r>
              <a:rPr sz="1100" spc="2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31312F"/>
                </a:solidFill>
                <a:latin typeface="Arial"/>
                <a:cs typeface="Arial"/>
              </a:rPr>
              <a:t>less</a:t>
            </a:r>
            <a:r>
              <a:rPr sz="1100" spc="-4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30" dirty="0" smtClean="0">
                <a:solidFill>
                  <a:srgbClr val="31312F"/>
                </a:solidFill>
                <a:latin typeface="Arial"/>
                <a:cs typeface="Arial"/>
              </a:rPr>
              <a:t>than</a:t>
            </a:r>
            <a:r>
              <a:rPr sz="1100" spc="3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40" dirty="0" smtClean="0">
                <a:solidFill>
                  <a:srgbClr val="31312F"/>
                </a:solidFill>
                <a:latin typeface="Arial"/>
                <a:cs typeface="Arial"/>
              </a:rPr>
              <a:t>a</a:t>
            </a:r>
            <a:r>
              <a:rPr sz="1100" spc="-10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1F1F1C"/>
                </a:solidFill>
                <a:latin typeface="Arial"/>
                <a:cs typeface="Arial"/>
              </a:rPr>
              <a:t>full</a:t>
            </a:r>
            <a:r>
              <a:rPr sz="1100" spc="20" dirty="0" smtClean="0">
                <a:solidFill>
                  <a:srgbClr val="1F1F1C"/>
                </a:solidFill>
                <a:latin typeface="Arial"/>
                <a:cs typeface="Arial"/>
              </a:rPr>
              <a:t> </a:t>
            </a:r>
            <a:r>
              <a:rPr sz="1100" spc="-25" dirty="0" smtClean="0">
                <a:solidFill>
                  <a:srgbClr val="31312F"/>
                </a:solidFill>
                <a:latin typeface="Arial"/>
                <a:cs typeface="Arial"/>
              </a:rPr>
              <a:t>container</a:t>
            </a:r>
            <a:r>
              <a:rPr sz="1100" spc="10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1312F"/>
                </a:solidFill>
                <a:latin typeface="Arial"/>
                <a:cs typeface="Arial"/>
              </a:rPr>
              <a:t>load</a:t>
            </a:r>
            <a:r>
              <a:rPr sz="1100" spc="-8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65" dirty="0" smtClean="0">
                <a:solidFill>
                  <a:srgbClr val="31312F"/>
                </a:solidFill>
                <a:latin typeface="Arial"/>
                <a:cs typeface="Arial"/>
              </a:rPr>
              <a:t>TP</a:t>
            </a:r>
            <a:r>
              <a:rPr sz="1100" spc="-1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1312F"/>
                </a:solidFill>
                <a:latin typeface="Arial"/>
                <a:cs typeface="Arial"/>
              </a:rPr>
              <a:t>express</a:t>
            </a:r>
            <a:r>
              <a:rPr sz="1100" spc="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31312F"/>
                </a:solidFill>
                <a:latin typeface="Arial"/>
                <a:cs typeface="Arial"/>
              </a:rPr>
              <a:t>is</a:t>
            </a:r>
            <a:r>
              <a:rPr sz="1100" spc="-8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1312F"/>
                </a:solidFill>
                <a:latin typeface="Arial"/>
                <a:cs typeface="Arial"/>
              </a:rPr>
              <a:t>able</a:t>
            </a:r>
            <a:r>
              <a:rPr sz="1100" spc="-1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1312F"/>
                </a:solidFill>
                <a:latin typeface="Arial"/>
                <a:cs typeface="Arial"/>
              </a:rPr>
              <a:t>to</a:t>
            </a:r>
            <a:r>
              <a:rPr sz="1100" spc="-1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30" dirty="0" smtClean="0">
                <a:solidFill>
                  <a:srgbClr val="31312F"/>
                </a:solidFill>
                <a:latin typeface="Arial"/>
                <a:cs typeface="Arial"/>
              </a:rPr>
              <a:t>offer </a:t>
            </a:r>
            <a:r>
              <a:rPr sz="1100" spc="-20" dirty="0" smtClean="0">
                <a:solidFill>
                  <a:srgbClr val="31312F"/>
                </a:solidFill>
                <a:latin typeface="Arial"/>
                <a:cs typeface="Arial"/>
              </a:rPr>
              <a:t>customers</a:t>
            </a:r>
            <a:r>
              <a:rPr sz="1100" spc="-1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31312F"/>
                </a:solidFill>
                <a:latin typeface="Arial"/>
                <a:cs typeface="Arial"/>
              </a:rPr>
              <a:t>the</a:t>
            </a:r>
            <a:r>
              <a:rPr sz="1100" spc="3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1F1F1C"/>
                </a:solidFill>
                <a:latin typeface="Arial"/>
                <a:cs typeface="Arial"/>
              </a:rPr>
              <a:t>benefits</a:t>
            </a:r>
            <a:r>
              <a:rPr sz="1100" spc="55" dirty="0" smtClean="0">
                <a:solidFill>
                  <a:srgbClr val="1F1F1C"/>
                </a:solidFill>
                <a:latin typeface="Arial"/>
                <a:cs typeface="Arial"/>
              </a:rPr>
              <a:t> </a:t>
            </a:r>
            <a:r>
              <a:rPr sz="1100" spc="-45" dirty="0" smtClean="0">
                <a:solidFill>
                  <a:srgbClr val="31312F"/>
                </a:solidFill>
                <a:latin typeface="Arial"/>
                <a:cs typeface="Arial"/>
              </a:rPr>
              <a:t>of</a:t>
            </a:r>
            <a:r>
              <a:rPr sz="1100" spc="5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31312F"/>
                </a:solidFill>
                <a:latin typeface="Arial"/>
                <a:cs typeface="Arial"/>
              </a:rPr>
              <a:t>consolidated</a:t>
            </a:r>
            <a:r>
              <a:rPr sz="1100" spc="11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31312F"/>
                </a:solidFill>
                <a:latin typeface="Arial"/>
                <a:cs typeface="Arial"/>
              </a:rPr>
              <a:t>cargo</a:t>
            </a:r>
            <a:r>
              <a:rPr sz="1100" spc="5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1312F"/>
                </a:solidFill>
                <a:latin typeface="Arial"/>
                <a:cs typeface="Arial"/>
              </a:rPr>
              <a:t>services</a:t>
            </a:r>
            <a:r>
              <a:rPr sz="1100" spc="2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1312F"/>
                </a:solidFill>
                <a:latin typeface="Arial"/>
                <a:cs typeface="Arial"/>
              </a:rPr>
              <a:t>between </a:t>
            </a:r>
            <a:r>
              <a:rPr sz="1100" spc="-10" dirty="0" smtClean="0">
                <a:solidFill>
                  <a:srgbClr val="31312F"/>
                </a:solidFill>
                <a:latin typeface="Arial"/>
                <a:cs typeface="Arial"/>
              </a:rPr>
              <a:t>most</a:t>
            </a:r>
            <a:r>
              <a:rPr sz="1100" spc="-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45" dirty="0" smtClean="0">
                <a:solidFill>
                  <a:srgbClr val="31312F"/>
                </a:solidFill>
                <a:latin typeface="Arial"/>
                <a:cs typeface="Arial"/>
              </a:rPr>
              <a:t>of</a:t>
            </a:r>
            <a:r>
              <a:rPr sz="1100" spc="5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1F1F1C"/>
                </a:solidFill>
                <a:latin typeface="Arial"/>
                <a:cs typeface="Arial"/>
              </a:rPr>
              <a:t>the</a:t>
            </a:r>
            <a:r>
              <a:rPr sz="1100" spc="35" dirty="0" smtClean="0">
                <a:solidFill>
                  <a:srgbClr val="1F1F1C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31312F"/>
                </a:solidFill>
                <a:latin typeface="Arial"/>
                <a:cs typeface="Arial"/>
              </a:rPr>
              <a:t>major</a:t>
            </a:r>
            <a:r>
              <a:rPr sz="1100" spc="6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444442"/>
                </a:solidFill>
                <a:latin typeface="Arial"/>
                <a:cs typeface="Arial"/>
              </a:rPr>
              <a:t>industrial</a:t>
            </a:r>
            <a:r>
              <a:rPr sz="1100" spc="30" dirty="0" smtClean="0">
                <a:solidFill>
                  <a:srgbClr val="444442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31312F"/>
                </a:solidFill>
                <a:latin typeface="Arial"/>
                <a:cs typeface="Arial"/>
              </a:rPr>
              <a:t>centers</a:t>
            </a:r>
            <a:r>
              <a:rPr sz="1100" spc="6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45" dirty="0" smtClean="0">
                <a:solidFill>
                  <a:srgbClr val="31312F"/>
                </a:solidFill>
                <a:latin typeface="Arial"/>
                <a:cs typeface="Arial"/>
              </a:rPr>
              <a:t>of</a:t>
            </a:r>
            <a:r>
              <a:rPr sz="1100" spc="5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444442"/>
                </a:solidFill>
                <a:latin typeface="Arial"/>
                <a:cs typeface="Arial"/>
              </a:rPr>
              <a:t>the</a:t>
            </a:r>
            <a:r>
              <a:rPr sz="1100" spc="-60" dirty="0" smtClean="0">
                <a:solidFill>
                  <a:srgbClr val="44444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1312F"/>
                </a:solidFill>
                <a:latin typeface="Arial"/>
                <a:cs typeface="Arial"/>
              </a:rPr>
              <a:t>world. </a:t>
            </a:r>
            <a:r>
              <a:rPr sz="1100" spc="15" dirty="0" smtClean="0">
                <a:solidFill>
                  <a:srgbClr val="31312F"/>
                </a:solidFill>
                <a:latin typeface="Arial"/>
                <a:cs typeface="Arial"/>
              </a:rPr>
              <a:t>reg</a:t>
            </a:r>
            <a:r>
              <a:rPr sz="1100" spc="0" dirty="0" smtClean="0">
                <a:solidFill>
                  <a:srgbClr val="31312F"/>
                </a:solidFill>
                <a:latin typeface="Arial"/>
                <a:cs typeface="Arial"/>
              </a:rPr>
              <a:t>u</a:t>
            </a:r>
            <a:r>
              <a:rPr sz="1100" spc="-55" dirty="0" smtClean="0">
                <a:solidFill>
                  <a:srgbClr val="0A0805"/>
                </a:solidFill>
                <a:latin typeface="Arial"/>
                <a:cs typeface="Arial"/>
              </a:rPr>
              <a:t>l</a:t>
            </a:r>
            <a:r>
              <a:rPr sz="1100" spc="-5" dirty="0" smtClean="0">
                <a:solidFill>
                  <a:srgbClr val="31312F"/>
                </a:solidFill>
                <a:latin typeface="Arial"/>
                <a:cs typeface="Arial"/>
              </a:rPr>
              <a:t>ar</a:t>
            </a:r>
            <a:r>
              <a:rPr sz="1100" spc="2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31312F"/>
                </a:solidFill>
                <a:latin typeface="Arial"/>
                <a:cs typeface="Arial"/>
              </a:rPr>
              <a:t>containerized</a:t>
            </a:r>
            <a:r>
              <a:rPr sz="1100" spc="10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1312F"/>
                </a:solidFill>
                <a:latin typeface="Arial"/>
                <a:cs typeface="Arial"/>
              </a:rPr>
              <a:t>consolidation(LCL) </a:t>
            </a:r>
            <a:r>
              <a:rPr sz="1100" spc="-14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1312F"/>
                </a:solidFill>
                <a:latin typeface="Arial"/>
                <a:cs typeface="Arial"/>
              </a:rPr>
              <a:t>services</a:t>
            </a:r>
            <a:r>
              <a:rPr sz="1100" spc="7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1F1F1C"/>
                </a:solidFill>
                <a:latin typeface="Arial"/>
                <a:cs typeface="Arial"/>
              </a:rPr>
              <a:t>to</a:t>
            </a:r>
            <a:r>
              <a:rPr sz="1100" spc="-15" dirty="0" smtClean="0">
                <a:solidFill>
                  <a:srgbClr val="1F1F1C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31312F"/>
                </a:solidFill>
                <a:latin typeface="Arial"/>
                <a:cs typeface="Arial"/>
              </a:rPr>
              <a:t>and</a:t>
            </a:r>
            <a:r>
              <a:rPr sz="1100" spc="-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1F1F1C"/>
                </a:solidFill>
                <a:latin typeface="Arial"/>
                <a:cs typeface="Arial"/>
              </a:rPr>
              <a:t>from</a:t>
            </a:r>
            <a:r>
              <a:rPr sz="1100" spc="35" dirty="0" smtClean="0">
                <a:solidFill>
                  <a:srgbClr val="1F1F1C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31312F"/>
                </a:solidFill>
                <a:latin typeface="Arial"/>
                <a:cs typeface="Arial"/>
              </a:rPr>
              <a:t>most</a:t>
            </a:r>
            <a:r>
              <a:rPr sz="1100" spc="45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31312F"/>
                </a:solidFill>
                <a:latin typeface="Arial"/>
                <a:cs typeface="Arial"/>
              </a:rPr>
              <a:t>major</a:t>
            </a:r>
            <a:r>
              <a:rPr sz="1100" spc="20" dirty="0" smtClean="0">
                <a:solidFill>
                  <a:srgbClr val="31312F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1312F"/>
                </a:solidFill>
                <a:latin typeface="Arial"/>
                <a:cs typeface="Arial"/>
              </a:rPr>
              <a:t>ports.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36"/>
              </a:spcBef>
            </a:pPr>
            <a:endParaRPr sz="550"/>
          </a:p>
          <a:p>
            <a:pPr marL="36830" marR="860425">
              <a:lnSpc>
                <a:spcPct val="201600"/>
              </a:lnSpc>
            </a:pPr>
            <a:r>
              <a:rPr sz="1150" b="1" spc="20" dirty="0" smtClean="0">
                <a:solidFill>
                  <a:srgbClr val="C3423B"/>
                </a:solidFill>
                <a:latin typeface="Arial"/>
                <a:cs typeface="Arial"/>
              </a:rPr>
              <a:t>CONVENTIONAL </a:t>
            </a:r>
            <a:r>
              <a:rPr sz="1150" b="1" spc="-80" dirty="0" smtClean="0">
                <a:solidFill>
                  <a:srgbClr val="C3423B"/>
                </a:solidFill>
                <a:latin typeface="Arial"/>
                <a:cs typeface="Arial"/>
              </a:rPr>
              <a:t> </a:t>
            </a:r>
            <a:r>
              <a:rPr sz="1150" b="1" spc="20" dirty="0" smtClean="0">
                <a:solidFill>
                  <a:srgbClr val="C3423B"/>
                </a:solidFill>
                <a:latin typeface="Arial"/>
                <a:cs typeface="Arial"/>
              </a:rPr>
              <a:t>LINER</a:t>
            </a:r>
            <a:r>
              <a:rPr sz="1150" b="1" spc="120" dirty="0" smtClean="0">
                <a:solidFill>
                  <a:srgbClr val="C3423B"/>
                </a:solidFill>
                <a:latin typeface="Arial"/>
                <a:cs typeface="Arial"/>
              </a:rPr>
              <a:t> </a:t>
            </a:r>
            <a:r>
              <a:rPr sz="1150" b="1" spc="25" dirty="0" smtClean="0">
                <a:solidFill>
                  <a:srgbClr val="C3423B"/>
                </a:solidFill>
                <a:latin typeface="Arial"/>
                <a:cs typeface="Arial"/>
              </a:rPr>
              <a:t>SERVICES </a:t>
            </a:r>
            <a:r>
              <a:rPr sz="1150" b="1" spc="-75" dirty="0" smtClean="0">
                <a:solidFill>
                  <a:srgbClr val="C3423B"/>
                </a:solidFill>
                <a:latin typeface="Arial"/>
                <a:cs typeface="Arial"/>
              </a:rPr>
              <a:t> </a:t>
            </a:r>
            <a:r>
              <a:rPr sz="1150" b="1" spc="15" dirty="0" smtClean="0">
                <a:solidFill>
                  <a:srgbClr val="C3423B"/>
                </a:solidFill>
                <a:latin typeface="Arial"/>
                <a:cs typeface="Arial"/>
              </a:rPr>
              <a:t>FOR</a:t>
            </a:r>
            <a:r>
              <a:rPr sz="1150" b="1" spc="60" dirty="0" smtClean="0">
                <a:solidFill>
                  <a:srgbClr val="C3423B"/>
                </a:solidFill>
                <a:latin typeface="Arial"/>
                <a:cs typeface="Arial"/>
              </a:rPr>
              <a:t> </a:t>
            </a:r>
            <a:r>
              <a:rPr sz="1150" b="1" spc="35" dirty="0" smtClean="0">
                <a:solidFill>
                  <a:srgbClr val="C3423B"/>
                </a:solidFill>
                <a:latin typeface="Arial"/>
                <a:cs typeface="Arial"/>
              </a:rPr>
              <a:t>OUTSIZE</a:t>
            </a:r>
            <a:r>
              <a:rPr sz="1150" b="1" spc="110" dirty="0" smtClean="0">
                <a:solidFill>
                  <a:srgbClr val="C3423B"/>
                </a:solidFill>
                <a:latin typeface="Arial"/>
                <a:cs typeface="Arial"/>
              </a:rPr>
              <a:t> </a:t>
            </a:r>
            <a:r>
              <a:rPr sz="1150" b="1" spc="15" dirty="0" smtClean="0">
                <a:solidFill>
                  <a:srgbClr val="C3423B"/>
                </a:solidFill>
                <a:latin typeface="Arial"/>
                <a:cs typeface="Arial"/>
              </a:rPr>
              <a:t>AND </a:t>
            </a:r>
            <a:r>
              <a:rPr sz="1150" b="1" spc="-114" dirty="0" smtClean="0">
                <a:solidFill>
                  <a:srgbClr val="C3423B"/>
                </a:solidFill>
                <a:latin typeface="Arial"/>
                <a:cs typeface="Arial"/>
              </a:rPr>
              <a:t> </a:t>
            </a:r>
            <a:r>
              <a:rPr sz="1150" b="1" spc="15" dirty="0" smtClean="0">
                <a:solidFill>
                  <a:srgbClr val="C3423B"/>
                </a:solidFill>
                <a:latin typeface="Arial"/>
                <a:cs typeface="Arial"/>
              </a:rPr>
              <a:t>PROJECT </a:t>
            </a:r>
            <a:r>
              <a:rPr sz="1150" b="1" spc="-140" dirty="0" smtClean="0">
                <a:solidFill>
                  <a:srgbClr val="C3423B"/>
                </a:solidFill>
                <a:latin typeface="Arial"/>
                <a:cs typeface="Arial"/>
              </a:rPr>
              <a:t> </a:t>
            </a:r>
            <a:r>
              <a:rPr sz="1150" b="1" spc="5" dirty="0" smtClean="0">
                <a:solidFill>
                  <a:srgbClr val="C3423B"/>
                </a:solidFill>
                <a:latin typeface="Arial"/>
                <a:cs typeface="Arial"/>
              </a:rPr>
              <a:t>LOADS</a:t>
            </a:r>
            <a:r>
              <a:rPr sz="1150" b="1" spc="0" dirty="0" smtClean="0">
                <a:solidFill>
                  <a:srgbClr val="C3423B"/>
                </a:solidFill>
                <a:latin typeface="Arial"/>
                <a:cs typeface="Arial"/>
              </a:rPr>
              <a:t> </a:t>
            </a:r>
            <a:r>
              <a:rPr sz="1150" b="1" spc="-25" dirty="0" smtClean="0">
                <a:solidFill>
                  <a:srgbClr val="C3423B"/>
                </a:solidFill>
                <a:latin typeface="Arial"/>
                <a:cs typeface="Arial"/>
              </a:rPr>
              <a:t>BULK</a:t>
            </a:r>
            <a:r>
              <a:rPr sz="1150" b="1" spc="100" dirty="0" smtClean="0">
                <a:solidFill>
                  <a:srgbClr val="C3423B"/>
                </a:solidFill>
                <a:latin typeface="Arial"/>
                <a:cs typeface="Arial"/>
              </a:rPr>
              <a:t> </a:t>
            </a:r>
            <a:r>
              <a:rPr sz="1150" b="1" spc="30" dirty="0" smtClean="0">
                <a:solidFill>
                  <a:srgbClr val="C3423B"/>
                </a:solidFill>
                <a:latin typeface="Arial"/>
                <a:cs typeface="Arial"/>
              </a:rPr>
              <a:t>CARRIERS </a:t>
            </a:r>
            <a:r>
              <a:rPr sz="1150" b="1" spc="155" dirty="0" smtClean="0">
                <a:solidFill>
                  <a:srgbClr val="C3423B"/>
                </a:solidFill>
                <a:latin typeface="Arial"/>
                <a:cs typeface="Arial"/>
              </a:rPr>
              <a:t> </a:t>
            </a:r>
            <a:r>
              <a:rPr sz="1150" b="1" spc="30" dirty="0" smtClean="0">
                <a:solidFill>
                  <a:srgbClr val="C3423B"/>
                </a:solidFill>
                <a:latin typeface="Arial"/>
                <a:cs typeface="Arial"/>
              </a:rPr>
              <a:t>AND</a:t>
            </a:r>
            <a:r>
              <a:rPr sz="1150" b="1" spc="155" dirty="0" smtClean="0">
                <a:solidFill>
                  <a:srgbClr val="C3423B"/>
                </a:solidFill>
                <a:latin typeface="Arial"/>
                <a:cs typeface="Arial"/>
              </a:rPr>
              <a:t> </a:t>
            </a:r>
            <a:r>
              <a:rPr sz="1150" b="1" spc="5" dirty="0" smtClean="0">
                <a:solidFill>
                  <a:srgbClr val="C3423B"/>
                </a:solidFill>
                <a:latin typeface="Arial"/>
                <a:cs typeface="Arial"/>
              </a:rPr>
              <a:t>BARGE</a:t>
            </a:r>
            <a:r>
              <a:rPr sz="1150" b="1" spc="50" dirty="0" smtClean="0">
                <a:solidFill>
                  <a:srgbClr val="C3423B"/>
                </a:solidFill>
                <a:latin typeface="Arial"/>
                <a:cs typeface="Arial"/>
              </a:rPr>
              <a:t> </a:t>
            </a:r>
            <a:r>
              <a:rPr sz="1150" b="1" spc="40" dirty="0" smtClean="0">
                <a:solidFill>
                  <a:srgbClr val="C3423B"/>
                </a:solidFill>
                <a:latin typeface="Arial"/>
                <a:cs typeface="Arial"/>
              </a:rPr>
              <a:t>SERVICE</a:t>
            </a:r>
            <a:endParaRPr sz="11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42688" y="3108959"/>
            <a:ext cx="2353056" cy="2206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0975" y="5644895"/>
            <a:ext cx="6169152" cy="3401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5383" y="158423"/>
            <a:ext cx="7529020" cy="0"/>
          </a:xfrm>
          <a:custGeom>
            <a:avLst/>
            <a:gdLst/>
            <a:ahLst/>
            <a:cxnLst/>
            <a:rect l="l" t="t" r="r" b="b"/>
            <a:pathLst>
              <a:path w="7529020">
                <a:moveTo>
                  <a:pt x="0" y="0"/>
                </a:moveTo>
                <a:lnTo>
                  <a:pt x="7529020" y="0"/>
                </a:lnTo>
              </a:path>
            </a:pathLst>
          </a:custGeom>
          <a:ln w="24365">
            <a:solidFill>
              <a:srgbClr val="CCCC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657" y="146237"/>
            <a:ext cx="0" cy="10681457"/>
          </a:xfrm>
          <a:custGeom>
            <a:avLst/>
            <a:gdLst/>
            <a:ahLst/>
            <a:cxnLst/>
            <a:rect l="l" t="t" r="r" b="b"/>
            <a:pathLst>
              <a:path h="10681457">
                <a:moveTo>
                  <a:pt x="0" y="10681457"/>
                </a:moveTo>
                <a:lnTo>
                  <a:pt x="0" y="0"/>
                </a:lnTo>
              </a:path>
            </a:pathLst>
          </a:custGeom>
          <a:ln w="36548">
            <a:solidFill>
              <a:srgbClr val="CCCC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42221" y="146237"/>
            <a:ext cx="0" cy="10681457"/>
          </a:xfrm>
          <a:custGeom>
            <a:avLst/>
            <a:gdLst/>
            <a:ahLst/>
            <a:cxnLst/>
            <a:rect l="l" t="t" r="r" b="b"/>
            <a:pathLst>
              <a:path h="10681457">
                <a:moveTo>
                  <a:pt x="0" y="10681457"/>
                </a:moveTo>
                <a:lnTo>
                  <a:pt x="0" y="0"/>
                </a:lnTo>
              </a:path>
            </a:pathLst>
          </a:custGeom>
          <a:ln w="18274">
            <a:solidFill>
              <a:srgbClr val="CFC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5383" y="10812460"/>
            <a:ext cx="7529020" cy="0"/>
          </a:xfrm>
          <a:custGeom>
            <a:avLst/>
            <a:gdLst/>
            <a:ahLst/>
            <a:cxnLst/>
            <a:rect l="l" t="t" r="r" b="b"/>
            <a:pathLst>
              <a:path w="7529020">
                <a:moveTo>
                  <a:pt x="0" y="0"/>
                </a:moveTo>
                <a:lnTo>
                  <a:pt x="7529020" y="0"/>
                </a:lnTo>
              </a:path>
            </a:pathLst>
          </a:custGeom>
          <a:ln w="24365">
            <a:solidFill>
              <a:srgbClr val="CFCC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01016" y="806481"/>
            <a:ext cx="3082290" cy="4546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765">
              <a:lnSpc>
                <a:spcPct val="100000"/>
              </a:lnSpc>
            </a:pPr>
            <a:r>
              <a:rPr sz="1950" b="1" spc="10" dirty="0" smtClean="0">
                <a:solidFill>
                  <a:srgbClr val="214475"/>
                </a:solidFill>
                <a:latin typeface="Arial"/>
                <a:cs typeface="Arial"/>
              </a:rPr>
              <a:t>PROJECT</a:t>
            </a:r>
            <a:r>
              <a:rPr sz="1950" b="1" spc="140" dirty="0" smtClean="0">
                <a:solidFill>
                  <a:srgbClr val="214475"/>
                </a:solidFill>
                <a:latin typeface="Arial"/>
                <a:cs typeface="Arial"/>
              </a:rPr>
              <a:t> </a:t>
            </a:r>
            <a:r>
              <a:rPr sz="1950" b="1" spc="25" dirty="0" smtClean="0">
                <a:solidFill>
                  <a:srgbClr val="214475"/>
                </a:solidFill>
                <a:latin typeface="Arial"/>
                <a:cs typeface="Arial"/>
              </a:rPr>
              <a:t>CARGO</a:t>
            </a:r>
            <a:endParaRPr sz="195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52"/>
              </a:spcBef>
            </a:pPr>
            <a:endParaRPr sz="1000"/>
          </a:p>
          <a:p>
            <a:pPr marL="164465" indent="-146685">
              <a:lnSpc>
                <a:spcPct val="100000"/>
              </a:lnSpc>
              <a:buClr>
                <a:srgbClr val="214475"/>
              </a:buClr>
              <a:buFont typeface="Arial"/>
              <a:buChar char="•"/>
              <a:tabLst>
                <a:tab pos="164465" algn="l"/>
              </a:tabLst>
            </a:pPr>
            <a:r>
              <a:rPr sz="1100" spc="10" dirty="0" smtClean="0">
                <a:solidFill>
                  <a:srgbClr val="31312D"/>
                </a:solidFill>
                <a:latin typeface="Arial"/>
                <a:cs typeface="Arial"/>
              </a:rPr>
              <a:t>Regulatory</a:t>
            </a:r>
            <a:r>
              <a:rPr sz="1100" spc="20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050" spc="75" dirty="0" smtClean="0">
                <a:solidFill>
                  <a:srgbClr val="31312D"/>
                </a:solidFill>
                <a:latin typeface="Arial"/>
                <a:cs typeface="Arial"/>
              </a:rPr>
              <a:t>&amp;</a:t>
            </a:r>
            <a:r>
              <a:rPr sz="1050" spc="25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31312D"/>
                </a:solidFill>
                <a:latin typeface="Arial"/>
                <a:cs typeface="Arial"/>
              </a:rPr>
              <a:t>trade</a:t>
            </a:r>
            <a:r>
              <a:rPr sz="1100" spc="110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45" dirty="0" smtClean="0">
                <a:solidFill>
                  <a:srgbClr val="31312D"/>
                </a:solidFill>
                <a:latin typeface="Arial"/>
                <a:cs typeface="Arial"/>
              </a:rPr>
              <a:t>com</a:t>
            </a:r>
            <a:r>
              <a:rPr sz="1100" spc="85" dirty="0" smtClean="0">
                <a:solidFill>
                  <a:srgbClr val="31312D"/>
                </a:solidFill>
                <a:latin typeface="Arial"/>
                <a:cs typeface="Arial"/>
              </a:rPr>
              <a:t>p</a:t>
            </a:r>
            <a:r>
              <a:rPr sz="1100" spc="-10" dirty="0" smtClean="0">
                <a:solidFill>
                  <a:srgbClr val="0A0805"/>
                </a:solidFill>
                <a:latin typeface="Arial"/>
                <a:cs typeface="Arial"/>
              </a:rPr>
              <a:t>l</a:t>
            </a:r>
            <a:r>
              <a:rPr sz="1100" spc="35" dirty="0" smtClean="0">
                <a:solidFill>
                  <a:srgbClr val="31312D"/>
                </a:solidFill>
                <a:latin typeface="Arial"/>
                <a:cs typeface="Arial"/>
              </a:rPr>
              <a:t>iance</a:t>
            </a:r>
            <a:r>
              <a:rPr sz="1100" spc="45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31312D"/>
                </a:solidFill>
                <a:latin typeface="Arial"/>
                <a:cs typeface="Arial"/>
              </a:rPr>
              <a:t>management</a:t>
            </a:r>
            <a:endParaRPr sz="1100">
              <a:latin typeface="Arial"/>
              <a:cs typeface="Arial"/>
            </a:endParaRPr>
          </a:p>
          <a:p>
            <a:pPr marL="164465" indent="-152400">
              <a:lnSpc>
                <a:spcPct val="100000"/>
              </a:lnSpc>
              <a:spcBef>
                <a:spcPts val="359"/>
              </a:spcBef>
              <a:buClr>
                <a:srgbClr val="214475"/>
              </a:buClr>
              <a:buFont typeface="Arial"/>
              <a:buChar char="•"/>
              <a:tabLst>
                <a:tab pos="164465" algn="l"/>
              </a:tabLst>
            </a:pPr>
            <a:r>
              <a:rPr sz="1100" spc="10" dirty="0" smtClean="0">
                <a:solidFill>
                  <a:srgbClr val="31312D"/>
                </a:solidFill>
                <a:latin typeface="Arial"/>
                <a:cs typeface="Arial"/>
              </a:rPr>
              <a:t>Documentation</a:t>
            </a:r>
            <a:r>
              <a:rPr sz="1100" spc="135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35" dirty="0" smtClean="0">
                <a:solidFill>
                  <a:srgbClr val="31312D"/>
                </a:solidFill>
                <a:latin typeface="Arial"/>
                <a:cs typeface="Arial"/>
              </a:rPr>
              <a:t>processing</a:t>
            </a:r>
            <a:endParaRPr sz="1100">
              <a:latin typeface="Arial"/>
              <a:cs typeface="Arial"/>
            </a:endParaRPr>
          </a:p>
          <a:p>
            <a:pPr marL="164465" indent="-146685">
              <a:lnSpc>
                <a:spcPct val="100000"/>
              </a:lnSpc>
              <a:spcBef>
                <a:spcPts val="455"/>
              </a:spcBef>
              <a:buClr>
                <a:srgbClr val="214475"/>
              </a:buClr>
              <a:buFont typeface="Arial"/>
              <a:buChar char="•"/>
              <a:tabLst>
                <a:tab pos="164465" algn="l"/>
              </a:tabLst>
            </a:pPr>
            <a:r>
              <a:rPr sz="1100" spc="-10" dirty="0" smtClean="0">
                <a:solidFill>
                  <a:srgbClr val="31312D"/>
                </a:solidFill>
                <a:latin typeface="Arial"/>
                <a:cs typeface="Arial"/>
              </a:rPr>
              <a:t>Surety</a:t>
            </a:r>
            <a:r>
              <a:rPr sz="1100" spc="110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35" dirty="0" smtClean="0">
                <a:solidFill>
                  <a:srgbClr val="31312D"/>
                </a:solidFill>
                <a:latin typeface="Arial"/>
                <a:cs typeface="Arial"/>
              </a:rPr>
              <a:t>bonds</a:t>
            </a:r>
            <a:endParaRPr sz="1100">
              <a:latin typeface="Arial"/>
              <a:cs typeface="Arial"/>
            </a:endParaRPr>
          </a:p>
          <a:p>
            <a:pPr marL="164465" indent="-146685">
              <a:lnSpc>
                <a:spcPct val="100000"/>
              </a:lnSpc>
              <a:spcBef>
                <a:spcPts val="405"/>
              </a:spcBef>
              <a:buClr>
                <a:srgbClr val="214475"/>
              </a:buClr>
              <a:buFont typeface="Arial"/>
              <a:buChar char="•"/>
              <a:tabLst>
                <a:tab pos="164465" algn="l"/>
              </a:tabLst>
            </a:pPr>
            <a:r>
              <a:rPr sz="1100" spc="5" dirty="0" smtClean="0">
                <a:solidFill>
                  <a:srgbClr val="31312D"/>
                </a:solidFill>
                <a:latin typeface="Arial"/>
                <a:cs typeface="Arial"/>
              </a:rPr>
              <a:t>Letters</a:t>
            </a:r>
            <a:r>
              <a:rPr sz="1100" spc="20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31312D"/>
                </a:solidFill>
                <a:latin typeface="Arial"/>
                <a:cs typeface="Arial"/>
              </a:rPr>
              <a:t>of</a:t>
            </a:r>
            <a:r>
              <a:rPr sz="1100" spc="100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25" dirty="0" smtClean="0">
                <a:solidFill>
                  <a:srgbClr val="31312D"/>
                </a:solidFill>
                <a:latin typeface="Arial"/>
                <a:cs typeface="Arial"/>
              </a:rPr>
              <a:t>credit</a:t>
            </a:r>
            <a:endParaRPr sz="1100">
              <a:latin typeface="Arial"/>
              <a:cs typeface="Arial"/>
            </a:endParaRPr>
          </a:p>
          <a:p>
            <a:pPr marL="164465" indent="-146685">
              <a:lnSpc>
                <a:spcPct val="100000"/>
              </a:lnSpc>
              <a:spcBef>
                <a:spcPts val="405"/>
              </a:spcBef>
              <a:buClr>
                <a:srgbClr val="214475"/>
              </a:buClr>
              <a:buFont typeface="Arial"/>
              <a:buChar char="•"/>
              <a:tabLst>
                <a:tab pos="164465" algn="l"/>
              </a:tabLst>
            </a:pPr>
            <a:r>
              <a:rPr sz="1100" spc="15" dirty="0" smtClean="0">
                <a:solidFill>
                  <a:srgbClr val="31312D"/>
                </a:solidFill>
                <a:latin typeface="Arial"/>
                <a:cs typeface="Arial"/>
              </a:rPr>
              <a:t>Legalization</a:t>
            </a:r>
            <a:r>
              <a:rPr sz="1100" spc="5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31312D"/>
                </a:solidFill>
                <a:latin typeface="Arial"/>
                <a:cs typeface="Arial"/>
              </a:rPr>
              <a:t>of</a:t>
            </a:r>
            <a:r>
              <a:rPr sz="1100" spc="100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31312D"/>
                </a:solidFill>
                <a:latin typeface="Arial"/>
                <a:cs typeface="Arial"/>
              </a:rPr>
              <a:t>documents</a:t>
            </a:r>
            <a:endParaRPr sz="1100">
              <a:latin typeface="Arial"/>
              <a:cs typeface="Arial"/>
            </a:endParaRPr>
          </a:p>
          <a:p>
            <a:pPr marL="164465" indent="-146685">
              <a:lnSpc>
                <a:spcPct val="100000"/>
              </a:lnSpc>
              <a:spcBef>
                <a:spcPts val="359"/>
              </a:spcBef>
              <a:buClr>
                <a:srgbClr val="214475"/>
              </a:buClr>
              <a:buFont typeface="Arial"/>
              <a:buChar char="•"/>
              <a:tabLst>
                <a:tab pos="164465" algn="l"/>
              </a:tabLst>
            </a:pPr>
            <a:r>
              <a:rPr sz="1100" spc="20" dirty="0" smtClean="0">
                <a:solidFill>
                  <a:srgbClr val="31312D"/>
                </a:solidFill>
                <a:latin typeface="Arial"/>
                <a:cs typeface="Arial"/>
              </a:rPr>
              <a:t>Dangerous</a:t>
            </a:r>
            <a:r>
              <a:rPr sz="1100" spc="45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35" dirty="0" smtClean="0">
                <a:solidFill>
                  <a:srgbClr val="31312D"/>
                </a:solidFill>
                <a:latin typeface="Arial"/>
                <a:cs typeface="Arial"/>
              </a:rPr>
              <a:t>goods</a:t>
            </a:r>
            <a:endParaRPr sz="1100">
              <a:latin typeface="Arial"/>
              <a:cs typeface="Arial"/>
            </a:endParaRPr>
          </a:p>
          <a:p>
            <a:pPr marL="164465" indent="-146685">
              <a:lnSpc>
                <a:spcPct val="100000"/>
              </a:lnSpc>
              <a:spcBef>
                <a:spcPts val="455"/>
              </a:spcBef>
              <a:buClr>
                <a:srgbClr val="214475"/>
              </a:buClr>
              <a:buFont typeface="Arial"/>
              <a:buChar char="•"/>
              <a:tabLst>
                <a:tab pos="164465" algn="l"/>
              </a:tabLst>
            </a:pPr>
            <a:r>
              <a:rPr sz="1100" spc="15" dirty="0" smtClean="0">
                <a:solidFill>
                  <a:srgbClr val="31312D"/>
                </a:solidFill>
                <a:latin typeface="Arial"/>
                <a:cs typeface="Arial"/>
              </a:rPr>
              <a:t>Refrigerated</a:t>
            </a:r>
            <a:r>
              <a:rPr sz="1100" spc="65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40" dirty="0" smtClean="0">
                <a:solidFill>
                  <a:srgbClr val="31312D"/>
                </a:solidFill>
                <a:latin typeface="Arial"/>
                <a:cs typeface="Arial"/>
              </a:rPr>
              <a:t>cargo</a:t>
            </a:r>
            <a:endParaRPr sz="1100">
              <a:latin typeface="Arial"/>
              <a:cs typeface="Arial"/>
            </a:endParaRPr>
          </a:p>
          <a:p>
            <a:pPr marL="164465" indent="-146685">
              <a:lnSpc>
                <a:spcPct val="100000"/>
              </a:lnSpc>
              <a:spcBef>
                <a:spcPts val="405"/>
              </a:spcBef>
              <a:buClr>
                <a:srgbClr val="214475"/>
              </a:buClr>
              <a:buFont typeface="Arial"/>
              <a:buChar char="•"/>
              <a:tabLst>
                <a:tab pos="164465" algn="l"/>
              </a:tabLst>
            </a:pPr>
            <a:r>
              <a:rPr sz="1100" spc="5" dirty="0" smtClean="0">
                <a:solidFill>
                  <a:srgbClr val="31312D"/>
                </a:solidFill>
                <a:latin typeface="Arial"/>
                <a:cs typeface="Arial"/>
              </a:rPr>
              <a:t>Person</a:t>
            </a:r>
            <a:r>
              <a:rPr sz="1100" spc="45" dirty="0" smtClean="0">
                <a:solidFill>
                  <a:srgbClr val="31312D"/>
                </a:solidFill>
                <a:latin typeface="Arial"/>
                <a:cs typeface="Arial"/>
              </a:rPr>
              <a:t>a</a:t>
            </a:r>
            <a:r>
              <a:rPr sz="1100" spc="-10" dirty="0" smtClean="0">
                <a:solidFill>
                  <a:srgbClr val="0A0805"/>
                </a:solidFill>
                <a:latin typeface="Arial"/>
                <a:cs typeface="Arial"/>
              </a:rPr>
              <a:t>l</a:t>
            </a:r>
            <a:r>
              <a:rPr sz="1100" spc="-15" dirty="0" smtClean="0">
                <a:solidFill>
                  <a:srgbClr val="0A0805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31312D"/>
                </a:solidFill>
                <a:latin typeface="Arial"/>
                <a:cs typeface="Arial"/>
              </a:rPr>
              <a:t>effects</a:t>
            </a:r>
            <a:endParaRPr sz="1100">
              <a:latin typeface="Arial"/>
              <a:cs typeface="Arial"/>
            </a:endParaRPr>
          </a:p>
          <a:p>
            <a:pPr marL="170815" indent="-152400">
              <a:lnSpc>
                <a:spcPct val="100000"/>
              </a:lnSpc>
              <a:spcBef>
                <a:spcPts val="405"/>
              </a:spcBef>
              <a:buClr>
                <a:srgbClr val="214475"/>
              </a:buClr>
              <a:buFont typeface="Arial"/>
              <a:buChar char="•"/>
              <a:tabLst>
                <a:tab pos="170815" algn="l"/>
              </a:tabLst>
            </a:pPr>
            <a:r>
              <a:rPr sz="1100" spc="-25" dirty="0" smtClean="0">
                <a:solidFill>
                  <a:srgbClr val="0A0805"/>
                </a:solidFill>
                <a:latin typeface="Arial"/>
                <a:cs typeface="Arial"/>
              </a:rPr>
              <a:t>I</a:t>
            </a:r>
            <a:r>
              <a:rPr sz="1100" spc="5" dirty="0" smtClean="0">
                <a:solidFill>
                  <a:srgbClr val="31312D"/>
                </a:solidFill>
                <a:latin typeface="Arial"/>
                <a:cs typeface="Arial"/>
              </a:rPr>
              <a:t>nventory</a:t>
            </a:r>
            <a:r>
              <a:rPr sz="1100" spc="90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1F1D1C"/>
                </a:solidFill>
                <a:latin typeface="Arial"/>
                <a:cs typeface="Arial"/>
              </a:rPr>
              <a:t>management</a:t>
            </a:r>
            <a:endParaRPr sz="1100">
              <a:latin typeface="Arial"/>
              <a:cs typeface="Arial"/>
            </a:endParaRPr>
          </a:p>
          <a:p>
            <a:pPr marL="164465" indent="-152400">
              <a:lnSpc>
                <a:spcPct val="100000"/>
              </a:lnSpc>
              <a:spcBef>
                <a:spcPts val="359"/>
              </a:spcBef>
              <a:buClr>
                <a:srgbClr val="214475"/>
              </a:buClr>
              <a:buFont typeface="Arial"/>
              <a:buChar char="•"/>
              <a:tabLst>
                <a:tab pos="164465" algn="l"/>
              </a:tabLst>
            </a:pPr>
            <a:r>
              <a:rPr sz="1100" spc="10" dirty="0" smtClean="0">
                <a:solidFill>
                  <a:srgbClr val="31312D"/>
                </a:solidFill>
                <a:latin typeface="Arial"/>
                <a:cs typeface="Arial"/>
              </a:rPr>
              <a:t>Multi</a:t>
            </a:r>
            <a:r>
              <a:rPr sz="1100" spc="-35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31312D"/>
                </a:solidFill>
                <a:latin typeface="Arial"/>
                <a:cs typeface="Arial"/>
              </a:rPr>
              <a:t>vendor </a:t>
            </a:r>
            <a:r>
              <a:rPr sz="1100" spc="-145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31312D"/>
                </a:solidFill>
                <a:latin typeface="Arial"/>
                <a:cs typeface="Arial"/>
              </a:rPr>
              <a:t>consolidation</a:t>
            </a:r>
            <a:endParaRPr sz="1100">
              <a:latin typeface="Arial"/>
              <a:cs typeface="Arial"/>
            </a:endParaRPr>
          </a:p>
          <a:p>
            <a:pPr marL="164465" indent="-146685">
              <a:lnSpc>
                <a:spcPct val="100000"/>
              </a:lnSpc>
              <a:spcBef>
                <a:spcPts val="405"/>
              </a:spcBef>
              <a:buClr>
                <a:srgbClr val="214475"/>
              </a:buClr>
              <a:buFont typeface="Arial"/>
              <a:buChar char="•"/>
              <a:tabLst>
                <a:tab pos="164465" algn="l"/>
              </a:tabLst>
            </a:pPr>
            <a:r>
              <a:rPr sz="1100" spc="0" dirty="0" smtClean="0">
                <a:solidFill>
                  <a:srgbClr val="31312D"/>
                </a:solidFill>
                <a:latin typeface="Arial"/>
                <a:cs typeface="Arial"/>
              </a:rPr>
              <a:t>Container </a:t>
            </a:r>
            <a:r>
              <a:rPr sz="1100" spc="-155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31312D"/>
                </a:solidFill>
                <a:latin typeface="Arial"/>
                <a:cs typeface="Arial"/>
              </a:rPr>
              <a:t>stuffing</a:t>
            </a:r>
            <a:r>
              <a:rPr sz="1100" spc="85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40" dirty="0" smtClean="0">
                <a:solidFill>
                  <a:srgbClr val="31312D"/>
                </a:solidFill>
                <a:latin typeface="Arial"/>
                <a:cs typeface="Arial"/>
              </a:rPr>
              <a:t>and</a:t>
            </a:r>
            <a:r>
              <a:rPr sz="1100" spc="30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35" dirty="0" smtClean="0">
                <a:solidFill>
                  <a:srgbClr val="31312D"/>
                </a:solidFill>
                <a:latin typeface="Arial"/>
                <a:cs typeface="Arial"/>
              </a:rPr>
              <a:t>unloading</a:t>
            </a:r>
            <a:endParaRPr sz="1100">
              <a:latin typeface="Arial"/>
              <a:cs typeface="Arial"/>
            </a:endParaRPr>
          </a:p>
          <a:p>
            <a:pPr marL="164465" indent="-146685">
              <a:lnSpc>
                <a:spcPct val="100000"/>
              </a:lnSpc>
              <a:spcBef>
                <a:spcPts val="405"/>
              </a:spcBef>
              <a:buClr>
                <a:srgbClr val="214475"/>
              </a:buClr>
              <a:buFont typeface="Arial"/>
              <a:buChar char="•"/>
              <a:tabLst>
                <a:tab pos="164465" algn="l"/>
              </a:tabLst>
            </a:pPr>
            <a:r>
              <a:rPr sz="1100" spc="15" dirty="0" smtClean="0">
                <a:solidFill>
                  <a:srgbClr val="31312D"/>
                </a:solidFill>
                <a:latin typeface="Arial"/>
                <a:cs typeface="Arial"/>
              </a:rPr>
              <a:t>Packing</a:t>
            </a:r>
            <a:r>
              <a:rPr sz="1100" spc="35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40" dirty="0" smtClean="0">
                <a:solidFill>
                  <a:srgbClr val="31312D"/>
                </a:solidFill>
                <a:latin typeface="Arial"/>
                <a:cs typeface="Arial"/>
              </a:rPr>
              <a:t>&amp;</a:t>
            </a:r>
            <a:r>
              <a:rPr sz="1100" spc="10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25" dirty="0" smtClean="0">
                <a:solidFill>
                  <a:srgbClr val="31312D"/>
                </a:solidFill>
                <a:latin typeface="Arial"/>
                <a:cs typeface="Arial"/>
              </a:rPr>
              <a:t>crating</a:t>
            </a:r>
            <a:r>
              <a:rPr sz="1100" spc="45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25" dirty="0" smtClean="0">
                <a:solidFill>
                  <a:srgbClr val="31312D"/>
                </a:solidFill>
                <a:latin typeface="Arial"/>
                <a:cs typeface="Arial"/>
              </a:rPr>
              <a:t>services</a:t>
            </a:r>
            <a:endParaRPr sz="1100">
              <a:latin typeface="Arial"/>
              <a:cs typeface="Arial"/>
            </a:endParaRPr>
          </a:p>
          <a:p>
            <a:pPr marL="164465" indent="-146685">
              <a:lnSpc>
                <a:spcPct val="100000"/>
              </a:lnSpc>
              <a:spcBef>
                <a:spcPts val="405"/>
              </a:spcBef>
              <a:buClr>
                <a:srgbClr val="214475"/>
              </a:buClr>
              <a:buFont typeface="Arial"/>
              <a:buChar char="•"/>
              <a:tabLst>
                <a:tab pos="164465" algn="l"/>
              </a:tabLst>
            </a:pPr>
            <a:r>
              <a:rPr sz="1100" spc="0" dirty="0" smtClean="0">
                <a:solidFill>
                  <a:srgbClr val="1F1D1C"/>
                </a:solidFill>
                <a:latin typeface="Arial"/>
                <a:cs typeface="Arial"/>
              </a:rPr>
              <a:t>Plus</a:t>
            </a:r>
            <a:r>
              <a:rPr sz="1100" spc="-20" dirty="0" smtClean="0">
                <a:solidFill>
                  <a:srgbClr val="1F1D1C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31312D"/>
                </a:solidFill>
                <a:latin typeface="Arial"/>
                <a:cs typeface="Arial"/>
              </a:rPr>
              <a:t>chartering</a:t>
            </a:r>
            <a:r>
              <a:rPr sz="1100" spc="75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050" spc="20" dirty="0" smtClean="0">
                <a:solidFill>
                  <a:srgbClr val="31312D"/>
                </a:solidFill>
                <a:latin typeface="Arial"/>
                <a:cs typeface="Arial"/>
              </a:rPr>
              <a:t>&amp;</a:t>
            </a:r>
            <a:r>
              <a:rPr sz="1050" spc="80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31312D"/>
                </a:solidFill>
                <a:latin typeface="Arial"/>
                <a:cs typeface="Arial"/>
              </a:rPr>
              <a:t>more!</a:t>
            </a:r>
            <a:endParaRPr sz="1100">
              <a:latin typeface="Arial"/>
              <a:cs typeface="Arial"/>
            </a:endParaRPr>
          </a:p>
          <a:p>
            <a:pPr marL="164465" indent="-152400">
              <a:lnSpc>
                <a:spcPct val="100000"/>
              </a:lnSpc>
              <a:spcBef>
                <a:spcPts val="405"/>
              </a:spcBef>
              <a:buClr>
                <a:srgbClr val="214475"/>
              </a:buClr>
              <a:buFont typeface="Arial"/>
              <a:buChar char="•"/>
              <a:tabLst>
                <a:tab pos="164465" algn="l"/>
              </a:tabLst>
            </a:pPr>
            <a:r>
              <a:rPr sz="1100" spc="5" dirty="0" smtClean="0">
                <a:solidFill>
                  <a:srgbClr val="31312D"/>
                </a:solidFill>
                <a:latin typeface="Arial"/>
                <a:cs typeface="Arial"/>
              </a:rPr>
              <a:t>Monitor</a:t>
            </a:r>
            <a:r>
              <a:rPr sz="1100" spc="75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25" dirty="0" smtClean="0">
                <a:solidFill>
                  <a:srgbClr val="31312D"/>
                </a:solidFill>
                <a:latin typeface="Arial"/>
                <a:cs typeface="Arial"/>
              </a:rPr>
              <a:t>suppliers</a:t>
            </a:r>
            <a:r>
              <a:rPr sz="1100" spc="65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1F1D1C"/>
                </a:solidFill>
                <a:latin typeface="Arial"/>
                <a:cs typeface="Arial"/>
              </a:rPr>
              <a:t>to</a:t>
            </a:r>
            <a:r>
              <a:rPr sz="1100" spc="35" dirty="0" smtClean="0">
                <a:solidFill>
                  <a:srgbClr val="1F1D1C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1312D"/>
                </a:solidFill>
                <a:latin typeface="Arial"/>
                <a:cs typeface="Arial"/>
              </a:rPr>
              <a:t>def</a:t>
            </a:r>
            <a:r>
              <a:rPr sz="1100" spc="-175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0A0805"/>
                </a:solidFill>
                <a:latin typeface="Arial"/>
                <a:cs typeface="Arial"/>
              </a:rPr>
              <a:t>i</a:t>
            </a:r>
            <a:r>
              <a:rPr sz="1100" spc="35" dirty="0" smtClean="0">
                <a:solidFill>
                  <a:srgbClr val="31312D"/>
                </a:solidFill>
                <a:latin typeface="Arial"/>
                <a:cs typeface="Arial"/>
              </a:rPr>
              <a:t>ned</a:t>
            </a:r>
            <a:r>
              <a:rPr sz="1100" spc="50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31312D"/>
                </a:solidFill>
                <a:latin typeface="Arial"/>
                <a:cs typeface="Arial"/>
              </a:rPr>
              <a:t>criteria</a:t>
            </a:r>
            <a:endParaRPr sz="1100">
              <a:latin typeface="Arial"/>
              <a:cs typeface="Arial"/>
            </a:endParaRPr>
          </a:p>
          <a:p>
            <a:pPr marL="164465" indent="-146685">
              <a:lnSpc>
                <a:spcPct val="100000"/>
              </a:lnSpc>
              <a:spcBef>
                <a:spcPts val="405"/>
              </a:spcBef>
              <a:buClr>
                <a:srgbClr val="214475"/>
              </a:buClr>
              <a:buFont typeface="Arial"/>
              <a:buChar char="•"/>
              <a:tabLst>
                <a:tab pos="164465" algn="l"/>
              </a:tabLst>
            </a:pPr>
            <a:r>
              <a:rPr sz="1100" spc="35" dirty="0" smtClean="0">
                <a:solidFill>
                  <a:srgbClr val="31312D"/>
                </a:solidFill>
                <a:latin typeface="Arial"/>
                <a:cs typeface="Arial"/>
              </a:rPr>
              <a:t>C</a:t>
            </a:r>
            <a:r>
              <a:rPr sz="1100" spc="40" dirty="0" smtClean="0">
                <a:solidFill>
                  <a:srgbClr val="31312D"/>
                </a:solidFill>
                <a:latin typeface="Arial"/>
                <a:cs typeface="Arial"/>
              </a:rPr>
              <a:t>a</a:t>
            </a:r>
            <a:r>
              <a:rPr sz="1100" spc="-10" dirty="0" smtClean="0">
                <a:solidFill>
                  <a:srgbClr val="0A0805"/>
                </a:solidFill>
                <a:latin typeface="Arial"/>
                <a:cs typeface="Arial"/>
              </a:rPr>
              <a:t>l</a:t>
            </a:r>
            <a:r>
              <a:rPr sz="1100" spc="110" dirty="0" smtClean="0">
                <a:solidFill>
                  <a:srgbClr val="31312D"/>
                </a:solidFill>
                <a:latin typeface="Arial"/>
                <a:cs typeface="Arial"/>
              </a:rPr>
              <a:t>l</a:t>
            </a:r>
            <a:r>
              <a:rPr sz="1100" spc="-140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31312D"/>
                </a:solidFill>
                <a:latin typeface="Arial"/>
                <a:cs typeface="Arial"/>
              </a:rPr>
              <a:t>forward</a:t>
            </a:r>
            <a:r>
              <a:rPr sz="1100" spc="100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31312D"/>
                </a:solidFill>
                <a:latin typeface="Arial"/>
                <a:cs typeface="Arial"/>
              </a:rPr>
              <a:t>order</a:t>
            </a:r>
            <a:r>
              <a:rPr sz="1100" spc="114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31312D"/>
                </a:solidFill>
                <a:latin typeface="Arial"/>
                <a:cs typeface="Arial"/>
              </a:rPr>
              <a:t>and</a:t>
            </a:r>
            <a:r>
              <a:rPr sz="1100" spc="85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30" dirty="0" smtClean="0">
                <a:solidFill>
                  <a:srgbClr val="31312D"/>
                </a:solidFill>
                <a:latin typeface="Arial"/>
                <a:cs typeface="Arial"/>
              </a:rPr>
              <a:t>rep</a:t>
            </a:r>
            <a:r>
              <a:rPr sz="1100" spc="50" dirty="0" smtClean="0">
                <a:solidFill>
                  <a:srgbClr val="31312D"/>
                </a:solidFill>
                <a:latin typeface="Arial"/>
                <a:cs typeface="Arial"/>
              </a:rPr>
              <a:t>o</a:t>
            </a:r>
            <a:r>
              <a:rPr sz="1100" spc="15" dirty="0" smtClean="0">
                <a:solidFill>
                  <a:srgbClr val="0A0805"/>
                </a:solidFill>
                <a:latin typeface="Arial"/>
                <a:cs typeface="Arial"/>
              </a:rPr>
              <a:t>r</a:t>
            </a:r>
            <a:r>
              <a:rPr sz="1100" spc="75" dirty="0" smtClean="0">
                <a:solidFill>
                  <a:srgbClr val="31312D"/>
                </a:solidFill>
                <a:latin typeface="Arial"/>
                <a:cs typeface="Arial"/>
              </a:rPr>
              <a:t>t</a:t>
            </a:r>
            <a:r>
              <a:rPr sz="1100" spc="-5" dirty="0" smtClean="0">
                <a:solidFill>
                  <a:srgbClr val="0A0805"/>
                </a:solidFill>
                <a:latin typeface="Arial"/>
                <a:cs typeface="Arial"/>
              </a:rPr>
              <a:t>i</a:t>
            </a:r>
            <a:r>
              <a:rPr sz="1100" spc="55" dirty="0" smtClean="0">
                <a:solidFill>
                  <a:srgbClr val="31312D"/>
                </a:solidFill>
                <a:latin typeface="Arial"/>
                <a:cs typeface="Arial"/>
              </a:rPr>
              <a:t>ng</a:t>
            </a:r>
            <a:endParaRPr sz="1100">
              <a:latin typeface="Arial"/>
              <a:cs typeface="Arial"/>
            </a:endParaRPr>
          </a:p>
          <a:p>
            <a:pPr marL="164465" indent="-146685">
              <a:lnSpc>
                <a:spcPct val="100000"/>
              </a:lnSpc>
              <a:spcBef>
                <a:spcPts val="405"/>
              </a:spcBef>
              <a:buClr>
                <a:srgbClr val="214475"/>
              </a:buClr>
              <a:buFont typeface="Arial"/>
              <a:buChar char="•"/>
              <a:tabLst>
                <a:tab pos="164465" algn="l"/>
              </a:tabLst>
            </a:pPr>
            <a:r>
              <a:rPr sz="1100" spc="15" dirty="0" smtClean="0">
                <a:solidFill>
                  <a:srgbClr val="31312D"/>
                </a:solidFill>
                <a:latin typeface="Arial"/>
                <a:cs typeface="Arial"/>
              </a:rPr>
              <a:t>Critical</a:t>
            </a:r>
            <a:r>
              <a:rPr sz="1100" spc="95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25" dirty="0" smtClean="0">
                <a:solidFill>
                  <a:srgbClr val="1F1D1C"/>
                </a:solidFill>
                <a:latin typeface="Arial"/>
                <a:cs typeface="Arial"/>
              </a:rPr>
              <a:t>path</a:t>
            </a:r>
            <a:r>
              <a:rPr sz="1100" spc="15" dirty="0" smtClean="0">
                <a:solidFill>
                  <a:srgbClr val="1F1D1C"/>
                </a:solidFill>
                <a:latin typeface="Arial"/>
                <a:cs typeface="Arial"/>
              </a:rPr>
              <a:t> </a:t>
            </a:r>
            <a:r>
              <a:rPr sz="1100" spc="35" dirty="0" smtClean="0">
                <a:solidFill>
                  <a:srgbClr val="31312D"/>
                </a:solidFill>
                <a:latin typeface="Arial"/>
                <a:cs typeface="Arial"/>
              </a:rPr>
              <a:t>mapping</a:t>
            </a:r>
            <a:endParaRPr sz="1100">
              <a:latin typeface="Arial"/>
              <a:cs typeface="Arial"/>
            </a:endParaRPr>
          </a:p>
          <a:p>
            <a:pPr marL="164465" indent="-146685">
              <a:lnSpc>
                <a:spcPct val="100000"/>
              </a:lnSpc>
              <a:spcBef>
                <a:spcPts val="359"/>
              </a:spcBef>
              <a:buClr>
                <a:srgbClr val="214475"/>
              </a:buClr>
              <a:buFont typeface="Arial"/>
              <a:buChar char="•"/>
              <a:tabLst>
                <a:tab pos="164465" algn="l"/>
              </a:tabLst>
            </a:pPr>
            <a:r>
              <a:rPr sz="1100" spc="15" dirty="0" smtClean="0">
                <a:solidFill>
                  <a:srgbClr val="31312D"/>
                </a:solidFill>
                <a:latin typeface="Arial"/>
                <a:cs typeface="Arial"/>
              </a:rPr>
              <a:t>Project</a:t>
            </a:r>
            <a:r>
              <a:rPr sz="1100" spc="80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1312D"/>
                </a:solidFill>
                <a:latin typeface="Arial"/>
                <a:cs typeface="Arial"/>
              </a:rPr>
              <a:t>status</a:t>
            </a:r>
            <a:r>
              <a:rPr sz="1100" spc="105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30" dirty="0" smtClean="0">
                <a:solidFill>
                  <a:srgbClr val="31312D"/>
                </a:solidFill>
                <a:latin typeface="Arial"/>
                <a:cs typeface="Arial"/>
              </a:rPr>
              <a:t>reporting</a:t>
            </a:r>
            <a:endParaRPr sz="1100">
              <a:latin typeface="Arial"/>
              <a:cs typeface="Arial"/>
            </a:endParaRPr>
          </a:p>
          <a:p>
            <a:pPr marL="164465" indent="-146685">
              <a:lnSpc>
                <a:spcPct val="100000"/>
              </a:lnSpc>
              <a:spcBef>
                <a:spcPts val="405"/>
              </a:spcBef>
              <a:buClr>
                <a:srgbClr val="214475"/>
              </a:buClr>
              <a:buFont typeface="Arial"/>
              <a:buChar char="•"/>
              <a:tabLst>
                <a:tab pos="164465" algn="l"/>
              </a:tabLst>
            </a:pPr>
            <a:r>
              <a:rPr sz="1100" spc="25" dirty="0" smtClean="0">
                <a:solidFill>
                  <a:srgbClr val="31312D"/>
                </a:solidFill>
                <a:latin typeface="Arial"/>
                <a:cs typeface="Arial"/>
              </a:rPr>
              <a:t>Multimodal</a:t>
            </a:r>
            <a:r>
              <a:rPr sz="1100" spc="100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31312D"/>
                </a:solidFill>
                <a:latin typeface="Arial"/>
                <a:cs typeface="Arial"/>
              </a:rPr>
              <a:t>combination</a:t>
            </a:r>
            <a:endParaRPr sz="1100">
              <a:latin typeface="Arial"/>
              <a:cs typeface="Arial"/>
            </a:endParaRPr>
          </a:p>
          <a:p>
            <a:pPr marL="170815" indent="-152400">
              <a:lnSpc>
                <a:spcPct val="100000"/>
              </a:lnSpc>
              <a:spcBef>
                <a:spcPts val="405"/>
              </a:spcBef>
              <a:buClr>
                <a:srgbClr val="214475"/>
              </a:buClr>
              <a:buFont typeface="Arial"/>
              <a:buChar char="•"/>
              <a:tabLst>
                <a:tab pos="170815" algn="l"/>
              </a:tabLst>
            </a:pPr>
            <a:r>
              <a:rPr sz="1100" spc="40" dirty="0" smtClean="0">
                <a:solidFill>
                  <a:srgbClr val="31312D"/>
                </a:solidFill>
                <a:latin typeface="Arial"/>
                <a:cs typeface="Arial"/>
              </a:rPr>
              <a:t>Inland</a:t>
            </a:r>
            <a:r>
              <a:rPr sz="1100" spc="-25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30" dirty="0" smtClean="0">
                <a:solidFill>
                  <a:srgbClr val="31312D"/>
                </a:solidFill>
                <a:latin typeface="Arial"/>
                <a:cs typeface="Arial"/>
              </a:rPr>
              <a:t>navigation</a:t>
            </a:r>
            <a:r>
              <a:rPr sz="1100" spc="85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60" dirty="0" smtClean="0">
                <a:solidFill>
                  <a:srgbClr val="31312D"/>
                </a:solidFill>
                <a:latin typeface="Arial"/>
                <a:cs typeface="Arial"/>
              </a:rPr>
              <a:t>and</a:t>
            </a:r>
            <a:r>
              <a:rPr sz="1100" spc="70" dirty="0" smtClean="0">
                <a:solidFill>
                  <a:srgbClr val="31312D"/>
                </a:solidFill>
                <a:latin typeface="Arial"/>
                <a:cs typeface="Arial"/>
              </a:rPr>
              <a:t> </a:t>
            </a:r>
            <a:r>
              <a:rPr sz="1100" spc="35" dirty="0" smtClean="0">
                <a:solidFill>
                  <a:srgbClr val="1F1D1C"/>
                </a:solidFill>
                <a:latin typeface="Arial"/>
                <a:cs typeface="Arial"/>
              </a:rPr>
              <a:t>heavy</a:t>
            </a:r>
            <a:r>
              <a:rPr sz="1100" spc="80" dirty="0" smtClean="0">
                <a:solidFill>
                  <a:srgbClr val="1F1D1C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31312D"/>
                </a:solidFill>
                <a:latin typeface="Arial"/>
                <a:cs typeface="Arial"/>
              </a:rPr>
              <a:t>lift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7107" y="9412638"/>
            <a:ext cx="6256020" cy="611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3499"/>
              </a:lnSpc>
            </a:pPr>
            <a:r>
              <a:rPr sz="1300" b="1" spc="-80" dirty="0" smtClean="0">
                <a:solidFill>
                  <a:srgbClr val="36A1B5"/>
                </a:solidFill>
                <a:latin typeface="Arial"/>
                <a:cs typeface="Arial"/>
              </a:rPr>
              <a:t>PSP</a:t>
            </a:r>
            <a:r>
              <a:rPr sz="1300" b="1" spc="3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300" b="1" spc="-110" dirty="0" smtClean="0">
                <a:solidFill>
                  <a:srgbClr val="36A1B5"/>
                </a:solidFill>
                <a:latin typeface="Arial"/>
                <a:cs typeface="Arial"/>
              </a:rPr>
              <a:t>LOGISTICS</a:t>
            </a:r>
            <a:r>
              <a:rPr sz="1300" b="1" spc="12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15" dirty="0" smtClean="0">
                <a:solidFill>
                  <a:srgbClr val="36A1B5"/>
                </a:solidFill>
                <a:latin typeface="Arial"/>
                <a:cs typeface="Arial"/>
              </a:rPr>
              <a:t>project</a:t>
            </a:r>
            <a:r>
              <a:rPr sz="1250" spc="114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15" dirty="0" smtClean="0">
                <a:solidFill>
                  <a:srgbClr val="36A1B5"/>
                </a:solidFill>
                <a:latin typeface="Arial"/>
                <a:cs typeface="Arial"/>
              </a:rPr>
              <a:t>services</a:t>
            </a:r>
            <a:r>
              <a:rPr sz="1250" spc="11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10" dirty="0" smtClean="0">
                <a:solidFill>
                  <a:srgbClr val="36A1B5"/>
                </a:solidFill>
                <a:latin typeface="Arial"/>
                <a:cs typeface="Arial"/>
              </a:rPr>
              <a:t>encompass</a:t>
            </a:r>
            <a:r>
              <a:rPr sz="1250" spc="4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20" dirty="0" smtClean="0">
                <a:solidFill>
                  <a:srgbClr val="36A1B5"/>
                </a:solidFill>
                <a:latin typeface="Arial"/>
                <a:cs typeface="Arial"/>
              </a:rPr>
              <a:t>the</a:t>
            </a:r>
            <a:r>
              <a:rPr sz="1250" spc="3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30" dirty="0" smtClean="0">
                <a:solidFill>
                  <a:srgbClr val="36A1B5"/>
                </a:solidFill>
                <a:latin typeface="Arial"/>
                <a:cs typeface="Arial"/>
              </a:rPr>
              <a:t>transportation, </a:t>
            </a:r>
            <a:r>
              <a:rPr sz="1250" spc="-17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25" dirty="0" smtClean="0">
                <a:solidFill>
                  <a:srgbClr val="36A1B5"/>
                </a:solidFill>
                <a:latin typeface="Arial"/>
                <a:cs typeface="Arial"/>
              </a:rPr>
              <a:t>handling</a:t>
            </a:r>
            <a:r>
              <a:rPr sz="1250" spc="1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5" dirty="0" smtClean="0">
                <a:solidFill>
                  <a:srgbClr val="36A1B5"/>
                </a:solidFill>
                <a:latin typeface="Arial"/>
                <a:cs typeface="Arial"/>
              </a:rPr>
              <a:t>and</a:t>
            </a:r>
            <a:r>
              <a:rPr sz="1250" spc="4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50" dirty="0" smtClean="0">
                <a:solidFill>
                  <a:srgbClr val="36A1B5"/>
                </a:solidFill>
                <a:latin typeface="Arial"/>
                <a:cs typeface="Arial"/>
              </a:rPr>
              <a:t>control</a:t>
            </a:r>
            <a:r>
              <a:rPr sz="1250" spc="3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-15" dirty="0" smtClean="0">
                <a:solidFill>
                  <a:srgbClr val="36A1B5"/>
                </a:solidFill>
                <a:latin typeface="Arial"/>
                <a:cs typeface="Arial"/>
              </a:rPr>
              <a:t>of</a:t>
            </a:r>
            <a:r>
              <a:rPr sz="1250" spc="15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65" dirty="0" smtClean="0">
                <a:solidFill>
                  <a:srgbClr val="36A1B5"/>
                </a:solidFill>
                <a:latin typeface="Arial"/>
                <a:cs typeface="Arial"/>
              </a:rPr>
              <a:t>large</a:t>
            </a:r>
            <a:r>
              <a:rPr sz="1250" spc="8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40" dirty="0" smtClean="0">
                <a:solidFill>
                  <a:srgbClr val="36A1B5"/>
                </a:solidFill>
                <a:latin typeface="Arial"/>
                <a:cs typeface="Arial"/>
              </a:rPr>
              <a:t>pieces</a:t>
            </a:r>
            <a:r>
              <a:rPr sz="1250" spc="5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-15" dirty="0" smtClean="0">
                <a:solidFill>
                  <a:srgbClr val="36A1B5"/>
                </a:solidFill>
                <a:latin typeface="Arial"/>
                <a:cs typeface="Arial"/>
              </a:rPr>
              <a:t>of</a:t>
            </a:r>
            <a:r>
              <a:rPr sz="1250" spc="10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55" dirty="0" smtClean="0">
                <a:solidFill>
                  <a:srgbClr val="36A1B5"/>
                </a:solidFill>
                <a:latin typeface="Arial"/>
                <a:cs typeface="Arial"/>
              </a:rPr>
              <a:t>cargo</a:t>
            </a:r>
            <a:r>
              <a:rPr sz="1250" spc="8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70" dirty="0" smtClean="0">
                <a:solidFill>
                  <a:srgbClr val="36A1B5"/>
                </a:solidFill>
                <a:latin typeface="Arial"/>
                <a:cs typeface="Arial"/>
              </a:rPr>
              <a:t>for </a:t>
            </a:r>
            <a:r>
              <a:rPr sz="1250" spc="55" dirty="0" smtClean="0">
                <a:solidFill>
                  <a:srgbClr val="36A1B5"/>
                </a:solidFill>
                <a:latin typeface="Arial"/>
                <a:cs typeface="Arial"/>
              </a:rPr>
              <a:t>which</a:t>
            </a:r>
            <a:r>
              <a:rPr sz="1250" spc="10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50" dirty="0" smtClean="0">
                <a:solidFill>
                  <a:srgbClr val="36A1B5"/>
                </a:solidFill>
                <a:latin typeface="Arial"/>
                <a:cs typeface="Arial"/>
              </a:rPr>
              <a:t>the</a:t>
            </a:r>
            <a:r>
              <a:rPr sz="1250" spc="9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50" dirty="0" smtClean="0">
                <a:solidFill>
                  <a:srgbClr val="36A1B5"/>
                </a:solidFill>
                <a:latin typeface="Arial"/>
                <a:cs typeface="Arial"/>
              </a:rPr>
              <a:t>demands</a:t>
            </a:r>
            <a:r>
              <a:rPr sz="1250" spc="14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60" dirty="0" smtClean="0">
                <a:solidFill>
                  <a:srgbClr val="36A1B5"/>
                </a:solidFill>
                <a:latin typeface="Arial"/>
                <a:cs typeface="Arial"/>
              </a:rPr>
              <a:t>are</a:t>
            </a:r>
            <a:r>
              <a:rPr sz="1250" spc="11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65" dirty="0" smtClean="0">
                <a:solidFill>
                  <a:srgbClr val="36A1B5"/>
                </a:solidFill>
                <a:latin typeface="Arial"/>
                <a:cs typeface="Arial"/>
              </a:rPr>
              <a:t>much</a:t>
            </a:r>
            <a:r>
              <a:rPr sz="1250" spc="6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65" dirty="0" smtClean="0">
                <a:solidFill>
                  <a:srgbClr val="36A1B5"/>
                </a:solidFill>
                <a:latin typeface="Arial"/>
                <a:cs typeface="Arial"/>
              </a:rPr>
              <a:t>greater</a:t>
            </a:r>
            <a:r>
              <a:rPr sz="1250" spc="7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60" dirty="0" smtClean="0">
                <a:solidFill>
                  <a:srgbClr val="36A1B5"/>
                </a:solidFill>
                <a:latin typeface="Arial"/>
                <a:cs typeface="Arial"/>
              </a:rPr>
              <a:t>than</a:t>
            </a:r>
            <a:r>
              <a:rPr sz="1250" spc="70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55" dirty="0" smtClean="0">
                <a:solidFill>
                  <a:srgbClr val="36A1B5"/>
                </a:solidFill>
                <a:latin typeface="Arial"/>
                <a:cs typeface="Arial"/>
              </a:rPr>
              <a:t>for</a:t>
            </a:r>
            <a:r>
              <a:rPr sz="1250" spc="114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55" dirty="0" smtClean="0">
                <a:solidFill>
                  <a:srgbClr val="36A1B5"/>
                </a:solidFill>
                <a:latin typeface="Arial"/>
                <a:cs typeface="Arial"/>
              </a:rPr>
              <a:t>single</a:t>
            </a:r>
            <a:r>
              <a:rPr sz="1250" spc="3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70" dirty="0" smtClean="0">
                <a:solidFill>
                  <a:srgbClr val="36A1B5"/>
                </a:solidFill>
                <a:latin typeface="Arial"/>
                <a:cs typeface="Arial"/>
              </a:rPr>
              <a:t>regular</a:t>
            </a:r>
            <a:r>
              <a:rPr sz="1250" spc="145" dirty="0" smtClean="0">
                <a:solidFill>
                  <a:srgbClr val="36A1B5"/>
                </a:solidFill>
                <a:latin typeface="Arial"/>
                <a:cs typeface="Arial"/>
              </a:rPr>
              <a:t> </a:t>
            </a:r>
            <a:r>
              <a:rPr sz="1250" spc="50" dirty="0" smtClean="0">
                <a:solidFill>
                  <a:srgbClr val="36A1B5"/>
                </a:solidFill>
                <a:latin typeface="Arial"/>
                <a:cs typeface="Arial"/>
              </a:rPr>
              <a:t>movements.</a:t>
            </a:r>
            <a:endParaRPr sz="12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0847" y="3523487"/>
            <a:ext cx="4974336" cy="2974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50847" y="7107935"/>
            <a:ext cx="4974336" cy="2987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9291" y="158423"/>
            <a:ext cx="7529021" cy="0"/>
          </a:xfrm>
          <a:custGeom>
            <a:avLst/>
            <a:gdLst/>
            <a:ahLst/>
            <a:cxnLst/>
            <a:rect l="l" t="t" r="r" b="b"/>
            <a:pathLst>
              <a:path w="7529021">
                <a:moveTo>
                  <a:pt x="0" y="0"/>
                </a:moveTo>
                <a:lnTo>
                  <a:pt x="7529021" y="0"/>
                </a:lnTo>
              </a:path>
            </a:pathLst>
          </a:custGeom>
          <a:ln w="24365">
            <a:solidFill>
              <a:srgbClr val="CCCC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291" y="10824647"/>
            <a:ext cx="7529021" cy="0"/>
          </a:xfrm>
          <a:custGeom>
            <a:avLst/>
            <a:gdLst/>
            <a:ahLst/>
            <a:cxnLst/>
            <a:rect l="l" t="t" r="r" b="b"/>
            <a:pathLst>
              <a:path w="7529021">
                <a:moveTo>
                  <a:pt x="0" y="0"/>
                </a:moveTo>
                <a:lnTo>
                  <a:pt x="7529021" y="0"/>
                </a:lnTo>
              </a:path>
            </a:pathLst>
          </a:custGeom>
          <a:ln w="6091">
            <a:solidFill>
              <a:srgbClr val="E4D4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1474" y="146237"/>
            <a:ext cx="0" cy="10681457"/>
          </a:xfrm>
          <a:custGeom>
            <a:avLst/>
            <a:gdLst/>
            <a:ahLst/>
            <a:cxnLst/>
            <a:rect l="l" t="t" r="r" b="b"/>
            <a:pathLst>
              <a:path h="10681457">
                <a:moveTo>
                  <a:pt x="0" y="10681457"/>
                </a:moveTo>
                <a:lnTo>
                  <a:pt x="0" y="0"/>
                </a:lnTo>
              </a:path>
            </a:pathLst>
          </a:custGeom>
          <a:ln w="24365">
            <a:solidFill>
              <a:srgbClr val="CFD4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36130" y="146237"/>
            <a:ext cx="0" cy="10681457"/>
          </a:xfrm>
          <a:custGeom>
            <a:avLst/>
            <a:gdLst/>
            <a:ahLst/>
            <a:cxnLst/>
            <a:rect l="l" t="t" r="r" b="b"/>
            <a:pathLst>
              <a:path h="10681457">
                <a:moveTo>
                  <a:pt x="0" y="10681457"/>
                </a:moveTo>
                <a:lnTo>
                  <a:pt x="0" y="0"/>
                </a:lnTo>
              </a:path>
            </a:pathLst>
          </a:custGeom>
          <a:ln w="24365">
            <a:solidFill>
              <a:srgbClr val="D4D4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3553" y="806481"/>
            <a:ext cx="6292215" cy="2115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155825" algn="just">
              <a:lnSpc>
                <a:spcPct val="100000"/>
              </a:lnSpc>
            </a:pPr>
            <a:r>
              <a:rPr sz="1950" b="1" spc="20" dirty="0" smtClean="0">
                <a:solidFill>
                  <a:srgbClr val="1F4475"/>
                </a:solidFill>
                <a:latin typeface="Arial"/>
                <a:cs typeface="Arial"/>
              </a:rPr>
              <a:t>LIVESTOCK </a:t>
            </a:r>
            <a:r>
              <a:rPr sz="1950" b="1" spc="240" dirty="0" smtClean="0">
                <a:solidFill>
                  <a:srgbClr val="1F4475"/>
                </a:solidFill>
                <a:latin typeface="Arial"/>
                <a:cs typeface="Arial"/>
              </a:rPr>
              <a:t> </a:t>
            </a:r>
            <a:r>
              <a:rPr sz="1950" b="1" spc="20" dirty="0" smtClean="0">
                <a:solidFill>
                  <a:srgbClr val="1F4475"/>
                </a:solidFill>
                <a:latin typeface="Arial"/>
                <a:cs typeface="Arial"/>
              </a:rPr>
              <a:t>SHIPPING </a:t>
            </a:r>
            <a:r>
              <a:rPr sz="1950" b="1" spc="265" dirty="0" smtClean="0">
                <a:solidFill>
                  <a:srgbClr val="1F4475"/>
                </a:solidFill>
                <a:latin typeface="Arial"/>
                <a:cs typeface="Arial"/>
              </a:rPr>
              <a:t> </a:t>
            </a:r>
            <a:r>
              <a:rPr sz="1950" b="1" spc="10" dirty="0" smtClean="0">
                <a:solidFill>
                  <a:srgbClr val="1F4475"/>
                </a:solidFill>
                <a:latin typeface="Arial"/>
                <a:cs typeface="Arial"/>
              </a:rPr>
              <a:t>SERVICE</a:t>
            </a:r>
            <a:endParaRPr sz="195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0"/>
              </a:spcBef>
            </a:pPr>
            <a:endParaRPr sz="550"/>
          </a:p>
          <a:p>
            <a:pPr marL="12700" marR="12700" indent="5715" algn="just">
              <a:lnSpc>
                <a:spcPct val="129299"/>
              </a:lnSpc>
            </a:pPr>
            <a:r>
              <a:rPr sz="1100" spc="-25" dirty="0" smtClean="0">
                <a:solidFill>
                  <a:srgbClr val="2F2F2D"/>
                </a:solidFill>
                <a:latin typeface="Arial"/>
                <a:cs typeface="Arial"/>
              </a:rPr>
              <a:t>PSP</a:t>
            </a:r>
            <a:r>
              <a:rPr sz="1100" spc="-1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2F2F2D"/>
                </a:solidFill>
                <a:latin typeface="Arial"/>
                <a:cs typeface="Arial"/>
              </a:rPr>
              <a:t>LOGISTICS</a:t>
            </a:r>
            <a:r>
              <a:rPr sz="1100" spc="6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45" dirty="0" smtClean="0">
                <a:solidFill>
                  <a:srgbClr val="2F2F2D"/>
                </a:solidFill>
                <a:latin typeface="Arial"/>
                <a:cs typeface="Arial"/>
              </a:rPr>
              <a:t>speci</a:t>
            </a:r>
            <a:r>
              <a:rPr sz="1100" spc="90" dirty="0" smtClean="0">
                <a:solidFill>
                  <a:srgbClr val="2F2F2D"/>
                </a:solidFill>
                <a:latin typeface="Arial"/>
                <a:cs typeface="Arial"/>
              </a:rPr>
              <a:t>a</a:t>
            </a:r>
            <a:r>
              <a:rPr sz="1100" spc="-10" dirty="0" smtClean="0">
                <a:solidFill>
                  <a:srgbClr val="0F0C0C"/>
                </a:solidFill>
                <a:latin typeface="Arial"/>
                <a:cs typeface="Arial"/>
              </a:rPr>
              <a:t>l</a:t>
            </a:r>
            <a:r>
              <a:rPr sz="1100" spc="5" dirty="0" smtClean="0">
                <a:solidFill>
                  <a:srgbClr val="424441"/>
                </a:solidFill>
                <a:latin typeface="Arial"/>
                <a:cs typeface="Arial"/>
              </a:rPr>
              <a:t>izes</a:t>
            </a:r>
            <a:r>
              <a:rPr sz="1100" spc="45" dirty="0" smtClean="0">
                <a:solidFill>
                  <a:srgbClr val="424441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0F0C0C"/>
                </a:solidFill>
                <a:latin typeface="Arial"/>
                <a:cs typeface="Arial"/>
              </a:rPr>
              <a:t>i</a:t>
            </a:r>
            <a:r>
              <a:rPr sz="1100" spc="70" dirty="0" smtClean="0">
                <a:solidFill>
                  <a:srgbClr val="2F2F2D"/>
                </a:solidFill>
                <a:latin typeface="Arial"/>
                <a:cs typeface="Arial"/>
              </a:rPr>
              <a:t>n</a:t>
            </a:r>
            <a:r>
              <a:rPr sz="1100" spc="-3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424441"/>
                </a:solidFill>
                <a:latin typeface="Arial"/>
                <a:cs typeface="Arial"/>
              </a:rPr>
              <a:t>l</a:t>
            </a:r>
            <a:r>
              <a:rPr sz="1100" spc="-55" dirty="0" smtClean="0">
                <a:solidFill>
                  <a:srgbClr val="0F0C0C"/>
                </a:solidFill>
                <a:latin typeface="Arial"/>
                <a:cs typeface="Arial"/>
              </a:rPr>
              <a:t>i</a:t>
            </a:r>
            <a:r>
              <a:rPr sz="1100" spc="15" dirty="0" smtClean="0">
                <a:solidFill>
                  <a:srgbClr val="2F2F2D"/>
                </a:solidFill>
                <a:latin typeface="Arial"/>
                <a:cs typeface="Arial"/>
              </a:rPr>
              <a:t>vestock</a:t>
            </a:r>
            <a:r>
              <a:rPr sz="1100" spc="3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1F1D1C"/>
                </a:solidFill>
                <a:latin typeface="Arial"/>
                <a:cs typeface="Arial"/>
              </a:rPr>
              <a:t>transportat</a:t>
            </a:r>
            <a:r>
              <a:rPr sz="1100" spc="-160" dirty="0" smtClean="0">
                <a:solidFill>
                  <a:srgbClr val="1F1D1C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424441"/>
                </a:solidFill>
                <a:latin typeface="Arial"/>
                <a:cs typeface="Arial"/>
              </a:rPr>
              <a:t>i</a:t>
            </a:r>
            <a:r>
              <a:rPr sz="1100" spc="-45" dirty="0" smtClean="0">
                <a:solidFill>
                  <a:srgbClr val="424441"/>
                </a:solidFill>
                <a:latin typeface="Arial"/>
                <a:cs typeface="Arial"/>
              </a:rPr>
              <a:t>o</a:t>
            </a:r>
            <a:r>
              <a:rPr sz="1100" spc="70" dirty="0" smtClean="0">
                <a:solidFill>
                  <a:srgbClr val="1F1D1C"/>
                </a:solidFill>
                <a:latin typeface="Arial"/>
                <a:cs typeface="Arial"/>
              </a:rPr>
              <a:t>n</a:t>
            </a:r>
            <a:r>
              <a:rPr sz="1100" spc="-35" dirty="0" smtClean="0">
                <a:solidFill>
                  <a:srgbClr val="1F1D1C"/>
                </a:solidFill>
                <a:latin typeface="Arial"/>
                <a:cs typeface="Arial"/>
              </a:rPr>
              <a:t> </a:t>
            </a:r>
            <a:r>
              <a:rPr sz="1100" spc="40" dirty="0" smtClean="0">
                <a:solidFill>
                  <a:srgbClr val="2F2F2D"/>
                </a:solidFill>
                <a:latin typeface="Arial"/>
                <a:cs typeface="Arial"/>
              </a:rPr>
              <a:t>and</a:t>
            </a:r>
            <a:r>
              <a:rPr sz="1100" spc="30" dirty="0" smtClean="0">
                <a:solidFill>
                  <a:srgbClr val="2F2F2D"/>
                </a:solidFill>
                <a:latin typeface="Arial"/>
                <a:cs typeface="Arial"/>
              </a:rPr>
              <a:t> provides</a:t>
            </a:r>
            <a:r>
              <a:rPr sz="1100" spc="-1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30" dirty="0" smtClean="0">
                <a:solidFill>
                  <a:srgbClr val="2F2F2D"/>
                </a:solidFill>
                <a:latin typeface="Arial"/>
                <a:cs typeface="Arial"/>
              </a:rPr>
              <a:t>one</a:t>
            </a:r>
            <a:r>
              <a:rPr sz="1100" spc="2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30" dirty="0" smtClean="0">
                <a:solidFill>
                  <a:srgbClr val="2F2F2D"/>
                </a:solidFill>
                <a:latin typeface="Arial"/>
                <a:cs typeface="Arial"/>
              </a:rPr>
              <a:t>s</a:t>
            </a:r>
            <a:r>
              <a:rPr sz="1100" spc="25" dirty="0" smtClean="0">
                <a:solidFill>
                  <a:srgbClr val="0F0C0C"/>
                </a:solidFill>
                <a:latin typeface="Arial"/>
                <a:cs typeface="Arial"/>
              </a:rPr>
              <a:t>t</a:t>
            </a:r>
            <a:r>
              <a:rPr sz="1100" spc="40" dirty="0" smtClean="0">
                <a:solidFill>
                  <a:srgbClr val="2F2F2D"/>
                </a:solidFill>
                <a:latin typeface="Arial"/>
                <a:cs typeface="Arial"/>
              </a:rPr>
              <a:t>op</a:t>
            </a:r>
            <a:r>
              <a:rPr sz="1100" spc="6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F2F2D"/>
                </a:solidFill>
                <a:latin typeface="Arial"/>
                <a:cs typeface="Arial"/>
              </a:rPr>
              <a:t>sol</a:t>
            </a:r>
            <a:r>
              <a:rPr sz="1100" spc="-20" dirty="0" smtClean="0">
                <a:solidFill>
                  <a:srgbClr val="2F2F2D"/>
                </a:solidFill>
                <a:latin typeface="Arial"/>
                <a:cs typeface="Arial"/>
              </a:rPr>
              <a:t>u</a:t>
            </a:r>
            <a:r>
              <a:rPr sz="1100" spc="75" dirty="0" smtClean="0">
                <a:solidFill>
                  <a:srgbClr val="0F0C0C"/>
                </a:solidFill>
                <a:latin typeface="Arial"/>
                <a:cs typeface="Arial"/>
              </a:rPr>
              <a:t>t</a:t>
            </a:r>
            <a:r>
              <a:rPr sz="1100" spc="10" dirty="0" smtClean="0">
                <a:solidFill>
                  <a:srgbClr val="424441"/>
                </a:solidFill>
                <a:latin typeface="Arial"/>
                <a:cs typeface="Arial"/>
              </a:rPr>
              <a:t>ion</a:t>
            </a:r>
            <a:r>
              <a:rPr sz="1100" spc="-45" dirty="0" smtClean="0">
                <a:solidFill>
                  <a:srgbClr val="424441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F2F2D"/>
                </a:solidFill>
                <a:latin typeface="Arial"/>
                <a:cs typeface="Arial"/>
              </a:rPr>
              <a:t>for</a:t>
            </a:r>
            <a:r>
              <a:rPr sz="1100" spc="6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55" dirty="0" smtClean="0">
                <a:solidFill>
                  <a:srgbClr val="2F2F2D"/>
                </a:solidFill>
                <a:latin typeface="Arial"/>
                <a:cs typeface="Arial"/>
              </a:rPr>
              <a:t>a</a:t>
            </a:r>
            <a:r>
              <a:rPr sz="1100" spc="-10" dirty="0" smtClean="0">
                <a:solidFill>
                  <a:srgbClr val="0F0C0C"/>
                </a:solidFill>
                <a:latin typeface="Arial"/>
                <a:cs typeface="Arial"/>
              </a:rPr>
              <a:t>l</a:t>
            </a:r>
            <a:r>
              <a:rPr sz="1100" spc="110" dirty="0" smtClean="0">
                <a:solidFill>
                  <a:srgbClr val="424441"/>
                </a:solidFill>
                <a:latin typeface="Arial"/>
                <a:cs typeface="Arial"/>
              </a:rPr>
              <a:t>l</a:t>
            </a:r>
            <a:r>
              <a:rPr sz="1100" spc="-140" dirty="0" smtClean="0">
                <a:solidFill>
                  <a:srgbClr val="424441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2F2F2D"/>
                </a:solidFill>
                <a:latin typeface="Arial"/>
                <a:cs typeface="Arial"/>
              </a:rPr>
              <a:t>your</a:t>
            </a:r>
            <a:r>
              <a:rPr sz="1100" spc="-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2F2F2D"/>
                </a:solidFill>
                <a:latin typeface="Arial"/>
                <a:cs typeface="Arial"/>
              </a:rPr>
              <a:t>livestock</a:t>
            </a:r>
            <a:r>
              <a:rPr sz="1100" spc="2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F2F2D"/>
                </a:solidFill>
                <a:latin typeface="Arial"/>
                <a:cs typeface="Arial"/>
              </a:rPr>
              <a:t>shipping</a:t>
            </a:r>
            <a:r>
              <a:rPr sz="1100" spc="10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F2F2D"/>
                </a:solidFill>
                <a:latin typeface="Arial"/>
                <a:cs typeface="Arial"/>
              </a:rPr>
              <a:t>needs</a:t>
            </a:r>
            <a:r>
              <a:rPr sz="1100" spc="-4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2F2F2D"/>
                </a:solidFill>
                <a:latin typeface="Arial"/>
                <a:cs typeface="Arial"/>
              </a:rPr>
              <a:t>from</a:t>
            </a:r>
            <a:r>
              <a:rPr sz="1100" spc="3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30" dirty="0" smtClean="0">
                <a:solidFill>
                  <a:srgbClr val="2F2F2D"/>
                </a:solidFill>
                <a:latin typeface="Arial"/>
                <a:cs typeface="Arial"/>
              </a:rPr>
              <a:t>start</a:t>
            </a:r>
            <a:r>
              <a:rPr sz="1100" spc="3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424441"/>
                </a:solidFill>
                <a:latin typeface="Arial"/>
                <a:cs typeface="Arial"/>
              </a:rPr>
              <a:t>to</a:t>
            </a:r>
            <a:r>
              <a:rPr sz="1100" spc="-65" dirty="0" smtClean="0">
                <a:solidFill>
                  <a:srgbClr val="424441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F2F2D"/>
                </a:solidFill>
                <a:latin typeface="Arial"/>
                <a:cs typeface="Arial"/>
              </a:rPr>
              <a:t>fi</a:t>
            </a:r>
            <a:r>
              <a:rPr sz="1100" spc="25" dirty="0" smtClean="0">
                <a:solidFill>
                  <a:srgbClr val="2F2F2D"/>
                </a:solidFill>
                <a:latin typeface="Arial"/>
                <a:cs typeface="Arial"/>
              </a:rPr>
              <a:t>n</a:t>
            </a:r>
            <a:r>
              <a:rPr sz="1100" spc="-55" dirty="0" smtClean="0">
                <a:solidFill>
                  <a:srgbClr val="0F0C0C"/>
                </a:solidFill>
                <a:latin typeface="Arial"/>
                <a:cs typeface="Arial"/>
              </a:rPr>
              <a:t>i</a:t>
            </a:r>
            <a:r>
              <a:rPr sz="1100" spc="-15" dirty="0" smtClean="0">
                <a:solidFill>
                  <a:srgbClr val="2F2F2D"/>
                </a:solidFill>
                <a:latin typeface="Arial"/>
                <a:cs typeface="Arial"/>
              </a:rPr>
              <a:t>sh. </a:t>
            </a:r>
            <a:r>
              <a:rPr sz="1100" spc="-3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50" dirty="0" smtClean="0">
                <a:solidFill>
                  <a:srgbClr val="2F2F2D"/>
                </a:solidFill>
                <a:latin typeface="Arial"/>
                <a:cs typeface="Arial"/>
              </a:rPr>
              <a:t>We</a:t>
            </a:r>
            <a:r>
              <a:rPr sz="1100" spc="4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30" dirty="0" smtClean="0">
                <a:solidFill>
                  <a:srgbClr val="2F2F2D"/>
                </a:solidFill>
                <a:latin typeface="Arial"/>
                <a:cs typeface="Arial"/>
              </a:rPr>
              <a:t>have </a:t>
            </a:r>
            <a:r>
              <a:rPr sz="1100" spc="-25" dirty="0" smtClean="0">
                <a:solidFill>
                  <a:srgbClr val="2F2F2D"/>
                </a:solidFill>
                <a:latin typeface="Arial"/>
                <a:cs typeface="Arial"/>
              </a:rPr>
              <a:t>vast</a:t>
            </a:r>
            <a:r>
              <a:rPr sz="1100" spc="4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2F2F2D"/>
                </a:solidFill>
                <a:latin typeface="Arial"/>
                <a:cs typeface="Arial"/>
              </a:rPr>
              <a:t>experience</a:t>
            </a:r>
            <a:r>
              <a:rPr sz="1100" spc="2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2F2F2D"/>
                </a:solidFill>
                <a:latin typeface="Arial"/>
                <a:cs typeface="Arial"/>
              </a:rPr>
              <a:t>with </a:t>
            </a:r>
            <a:r>
              <a:rPr sz="1100" spc="5" dirty="0" smtClean="0">
                <a:solidFill>
                  <a:srgbClr val="2F2F2D"/>
                </a:solidFill>
                <a:latin typeface="Arial"/>
                <a:cs typeface="Arial"/>
              </a:rPr>
              <a:t>shipping</a:t>
            </a:r>
            <a:r>
              <a:rPr sz="1100" spc="6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2F2F2D"/>
                </a:solidFill>
                <a:latin typeface="Arial"/>
                <a:cs typeface="Arial"/>
              </a:rPr>
              <a:t>pigs,</a:t>
            </a:r>
            <a:r>
              <a:rPr sz="1100" spc="-1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2F2F2D"/>
                </a:solidFill>
                <a:latin typeface="Arial"/>
                <a:cs typeface="Arial"/>
              </a:rPr>
              <a:t>horse</a:t>
            </a:r>
            <a:r>
              <a:rPr sz="1100" spc="35" dirty="0" smtClean="0">
                <a:solidFill>
                  <a:srgbClr val="2F2F2D"/>
                </a:solidFill>
                <a:latin typeface="Arial"/>
                <a:cs typeface="Arial"/>
              </a:rPr>
              <a:t>s</a:t>
            </a:r>
            <a:r>
              <a:rPr sz="1100" spc="60" dirty="0" smtClean="0">
                <a:solidFill>
                  <a:srgbClr val="525452"/>
                </a:solidFill>
                <a:latin typeface="Arial"/>
                <a:cs typeface="Arial"/>
              </a:rPr>
              <a:t>,</a:t>
            </a:r>
            <a:r>
              <a:rPr sz="1100" spc="-150" dirty="0" smtClean="0">
                <a:solidFill>
                  <a:srgbClr val="525452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2F2F2D"/>
                </a:solidFill>
                <a:latin typeface="Arial"/>
                <a:cs typeface="Arial"/>
              </a:rPr>
              <a:t>and</a:t>
            </a:r>
            <a:r>
              <a:rPr sz="1100" spc="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2F2F2D"/>
                </a:solidFill>
                <a:latin typeface="Arial"/>
                <a:cs typeface="Arial"/>
              </a:rPr>
              <a:t>cat</a:t>
            </a:r>
            <a:r>
              <a:rPr sz="1100" spc="25" dirty="0" smtClean="0">
                <a:solidFill>
                  <a:srgbClr val="2F2F2D"/>
                </a:solidFill>
                <a:latin typeface="Arial"/>
                <a:cs typeface="Arial"/>
              </a:rPr>
              <a:t>t</a:t>
            </a:r>
            <a:r>
              <a:rPr sz="1100" spc="-10" dirty="0" smtClean="0">
                <a:solidFill>
                  <a:srgbClr val="0F0C0C"/>
                </a:solidFill>
                <a:latin typeface="Arial"/>
                <a:cs typeface="Arial"/>
              </a:rPr>
              <a:t>l</a:t>
            </a:r>
            <a:r>
              <a:rPr sz="1100" spc="-10" dirty="0" smtClean="0">
                <a:solidFill>
                  <a:srgbClr val="2F2F2D"/>
                </a:solidFill>
                <a:latin typeface="Arial"/>
                <a:cs typeface="Arial"/>
              </a:rPr>
              <a:t>e</a:t>
            </a:r>
            <a:r>
              <a:rPr sz="1100" spc="-10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2F2F2D"/>
                </a:solidFill>
                <a:latin typeface="Arial"/>
                <a:cs typeface="Arial"/>
              </a:rPr>
              <a:t>to</a:t>
            </a:r>
            <a:r>
              <a:rPr sz="1100" spc="-6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F2F2D"/>
                </a:solidFill>
                <a:latin typeface="Arial"/>
                <a:cs typeface="Arial"/>
              </a:rPr>
              <a:t>all</a:t>
            </a:r>
            <a:r>
              <a:rPr sz="1100" spc="-1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40" dirty="0" smtClean="0">
                <a:solidFill>
                  <a:srgbClr val="1F1D1C"/>
                </a:solidFill>
                <a:latin typeface="Arial"/>
                <a:cs typeface="Arial"/>
              </a:rPr>
              <a:t>over</a:t>
            </a:r>
            <a:r>
              <a:rPr sz="1100" spc="50" dirty="0" smtClean="0">
                <a:solidFill>
                  <a:srgbClr val="1F1D1C"/>
                </a:solidFill>
                <a:latin typeface="Arial"/>
                <a:cs typeface="Arial"/>
              </a:rPr>
              <a:t> </a:t>
            </a:r>
            <a:r>
              <a:rPr sz="1100" spc="-30" dirty="0" smtClean="0">
                <a:solidFill>
                  <a:srgbClr val="2F2F2D"/>
                </a:solidFill>
                <a:latin typeface="Arial"/>
                <a:cs typeface="Arial"/>
              </a:rPr>
              <a:t>the </a:t>
            </a:r>
            <a:r>
              <a:rPr sz="1100" spc="-15" dirty="0" smtClean="0">
                <a:solidFill>
                  <a:srgbClr val="2F2F2D"/>
                </a:solidFill>
                <a:latin typeface="Arial"/>
                <a:cs typeface="Arial"/>
              </a:rPr>
              <a:t>world. </a:t>
            </a:r>
            <a:r>
              <a:rPr sz="1100" spc="1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50" dirty="0" smtClean="0">
                <a:solidFill>
                  <a:srgbClr val="2F2F2D"/>
                </a:solidFill>
                <a:latin typeface="Arial"/>
                <a:cs typeface="Arial"/>
              </a:rPr>
              <a:t>We</a:t>
            </a:r>
            <a:r>
              <a:rPr sz="1100" spc="4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1F1D1C"/>
                </a:solidFill>
                <a:latin typeface="Arial"/>
                <a:cs typeface="Arial"/>
              </a:rPr>
              <a:t>b</a:t>
            </a:r>
            <a:r>
              <a:rPr sz="1100" spc="15" dirty="0" smtClean="0">
                <a:solidFill>
                  <a:srgbClr val="1F1D1C"/>
                </a:solidFill>
                <a:latin typeface="Arial"/>
                <a:cs typeface="Arial"/>
              </a:rPr>
              <a:t>u</a:t>
            </a:r>
            <a:r>
              <a:rPr sz="1100" spc="10" dirty="0" smtClean="0">
                <a:solidFill>
                  <a:srgbClr val="424441"/>
                </a:solidFill>
                <a:latin typeface="Arial"/>
                <a:cs typeface="Arial"/>
              </a:rPr>
              <a:t>ild</a:t>
            </a:r>
            <a:r>
              <a:rPr sz="1100" spc="-110" dirty="0" smtClean="0">
                <a:solidFill>
                  <a:srgbClr val="424441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F2F2D"/>
                </a:solidFill>
                <a:latin typeface="Arial"/>
                <a:cs typeface="Arial"/>
              </a:rPr>
              <a:t>all</a:t>
            </a:r>
            <a:r>
              <a:rPr sz="1100" spc="-6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25" dirty="0" smtClean="0">
                <a:solidFill>
                  <a:srgbClr val="2F2F2D"/>
                </a:solidFill>
                <a:latin typeface="Arial"/>
                <a:cs typeface="Arial"/>
              </a:rPr>
              <a:t>our</a:t>
            </a:r>
            <a:r>
              <a:rPr sz="1100" spc="8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30" dirty="0" smtClean="0">
                <a:solidFill>
                  <a:srgbClr val="2F2F2D"/>
                </a:solidFill>
                <a:latin typeface="Arial"/>
                <a:cs typeface="Arial"/>
              </a:rPr>
              <a:t>livestock</a:t>
            </a:r>
            <a:r>
              <a:rPr sz="1100" spc="5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2F2F2D"/>
                </a:solidFill>
                <a:latin typeface="Arial"/>
                <a:cs typeface="Arial"/>
              </a:rPr>
              <a:t>crates </a:t>
            </a:r>
            <a:r>
              <a:rPr sz="1100" spc="-10" dirty="0" smtClean="0">
                <a:solidFill>
                  <a:srgbClr val="424441"/>
                </a:solidFill>
                <a:latin typeface="Arial"/>
                <a:cs typeface="Arial"/>
              </a:rPr>
              <a:t>to</a:t>
            </a:r>
            <a:r>
              <a:rPr sz="1100" spc="-15" dirty="0" smtClean="0">
                <a:solidFill>
                  <a:srgbClr val="424441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2F2F2D"/>
                </a:solidFill>
                <a:latin typeface="Arial"/>
                <a:cs typeface="Arial"/>
              </a:rPr>
              <a:t>insure </a:t>
            </a:r>
            <a:r>
              <a:rPr sz="1100" spc="0" dirty="0" smtClean="0">
                <a:solidFill>
                  <a:srgbClr val="2F2F2D"/>
                </a:solidFill>
                <a:latin typeface="Arial"/>
                <a:cs typeface="Arial"/>
              </a:rPr>
              <a:t>each</a:t>
            </a:r>
            <a:r>
              <a:rPr sz="1100" spc="-5" dirty="0" smtClean="0">
                <a:solidFill>
                  <a:srgbClr val="2F2F2D"/>
                </a:solidFill>
                <a:latin typeface="Arial"/>
                <a:cs typeface="Arial"/>
              </a:rPr>
              <a:t> crate</a:t>
            </a:r>
            <a:r>
              <a:rPr sz="1100" spc="3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55" dirty="0" smtClean="0">
                <a:solidFill>
                  <a:srgbClr val="0F0C0C"/>
                </a:solidFill>
                <a:latin typeface="Arial"/>
                <a:cs typeface="Arial"/>
              </a:rPr>
              <a:t>i</a:t>
            </a:r>
            <a:r>
              <a:rPr sz="1100" spc="-10" dirty="0" smtClean="0">
                <a:solidFill>
                  <a:srgbClr val="2F2F2D"/>
                </a:solidFill>
                <a:latin typeface="Arial"/>
                <a:cs typeface="Arial"/>
              </a:rPr>
              <a:t>s</a:t>
            </a:r>
            <a:r>
              <a:rPr sz="1100" spc="-3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2F2F2D"/>
                </a:solidFill>
                <a:latin typeface="Arial"/>
                <a:cs typeface="Arial"/>
              </a:rPr>
              <a:t>built</a:t>
            </a:r>
            <a:r>
              <a:rPr sz="1100" spc="-7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2F2F2D"/>
                </a:solidFill>
                <a:latin typeface="Arial"/>
                <a:cs typeface="Arial"/>
              </a:rPr>
              <a:t>with </a:t>
            </a:r>
            <a:r>
              <a:rPr sz="1100" spc="-30" dirty="0" smtClean="0">
                <a:solidFill>
                  <a:srgbClr val="424441"/>
                </a:solidFill>
                <a:latin typeface="Arial"/>
                <a:cs typeface="Arial"/>
              </a:rPr>
              <a:t>the</a:t>
            </a:r>
            <a:r>
              <a:rPr sz="1100" spc="50" dirty="0" smtClean="0">
                <a:solidFill>
                  <a:srgbClr val="424441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0F0C0C"/>
                </a:solidFill>
                <a:latin typeface="Arial"/>
                <a:cs typeface="Arial"/>
              </a:rPr>
              <a:t>u</a:t>
            </a:r>
            <a:r>
              <a:rPr sz="1100" spc="-25" dirty="0" smtClean="0">
                <a:solidFill>
                  <a:srgbClr val="2F2F2D"/>
                </a:solidFill>
                <a:latin typeface="Arial"/>
                <a:cs typeface="Arial"/>
              </a:rPr>
              <a:t>pmost</a:t>
            </a:r>
            <a:r>
              <a:rPr sz="1100" spc="-1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2F2F2D"/>
                </a:solidFill>
                <a:latin typeface="Arial"/>
                <a:cs typeface="Arial"/>
              </a:rPr>
              <a:t>care</a:t>
            </a:r>
            <a:r>
              <a:rPr sz="1100" spc="2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2F2F2D"/>
                </a:solidFill>
                <a:latin typeface="Arial"/>
                <a:cs typeface="Arial"/>
              </a:rPr>
              <a:t>and</a:t>
            </a:r>
            <a:r>
              <a:rPr sz="1100" spc="-1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25" dirty="0" smtClean="0">
                <a:solidFill>
                  <a:srgbClr val="2F2F2D"/>
                </a:solidFill>
                <a:latin typeface="Arial"/>
                <a:cs typeface="Arial"/>
              </a:rPr>
              <a:t>attention</a:t>
            </a:r>
            <a:r>
              <a:rPr sz="1100" spc="5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25" dirty="0" smtClean="0">
                <a:solidFill>
                  <a:srgbClr val="2F2F2D"/>
                </a:solidFill>
                <a:latin typeface="Arial"/>
                <a:cs typeface="Arial"/>
              </a:rPr>
              <a:t>as</a:t>
            </a:r>
            <a:r>
              <a:rPr sz="1100" spc="1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2F2F2D"/>
                </a:solidFill>
                <a:latin typeface="Arial"/>
                <a:cs typeface="Arial"/>
              </a:rPr>
              <a:t>every</a:t>
            </a:r>
            <a:r>
              <a:rPr sz="1100" spc="3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F2F2D"/>
                </a:solidFill>
                <a:latin typeface="Arial"/>
                <a:cs typeface="Arial"/>
              </a:rPr>
              <a:t>det</a:t>
            </a:r>
            <a:r>
              <a:rPr sz="1100" spc="-5" dirty="0" smtClean="0">
                <a:solidFill>
                  <a:srgbClr val="2F2F2D"/>
                </a:solidFill>
                <a:latin typeface="Arial"/>
                <a:cs typeface="Arial"/>
              </a:rPr>
              <a:t>a</a:t>
            </a:r>
            <a:r>
              <a:rPr sz="1100" spc="-10" dirty="0" smtClean="0">
                <a:solidFill>
                  <a:srgbClr val="0F0C0C"/>
                </a:solidFill>
                <a:latin typeface="Arial"/>
                <a:cs typeface="Arial"/>
              </a:rPr>
              <a:t>i</a:t>
            </a:r>
            <a:r>
              <a:rPr sz="1100" spc="110" dirty="0" smtClean="0">
                <a:solidFill>
                  <a:srgbClr val="2F2F2D"/>
                </a:solidFill>
                <a:latin typeface="Arial"/>
                <a:cs typeface="Arial"/>
              </a:rPr>
              <a:t>l</a:t>
            </a:r>
            <a:r>
              <a:rPr sz="1100" spc="-14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2F2F2D"/>
                </a:solidFill>
                <a:latin typeface="Arial"/>
                <a:cs typeface="Arial"/>
              </a:rPr>
              <a:t>is</a:t>
            </a:r>
            <a:r>
              <a:rPr sz="1100" spc="-25" dirty="0" smtClean="0">
                <a:solidFill>
                  <a:srgbClr val="2F2F2D"/>
                </a:solidFill>
                <a:latin typeface="Arial"/>
                <a:cs typeface="Arial"/>
              </a:rPr>
              <a:t> important</a:t>
            </a:r>
            <a:r>
              <a:rPr sz="1100" spc="4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2F2F2D"/>
                </a:solidFill>
                <a:latin typeface="Arial"/>
                <a:cs typeface="Arial"/>
              </a:rPr>
              <a:t>and</a:t>
            </a:r>
            <a:r>
              <a:rPr sz="1100" spc="-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F2F2D"/>
                </a:solidFill>
                <a:latin typeface="Arial"/>
                <a:cs typeface="Arial"/>
              </a:rPr>
              <a:t>cruci</a:t>
            </a:r>
            <a:r>
              <a:rPr sz="1100" spc="60" dirty="0" smtClean="0">
                <a:solidFill>
                  <a:srgbClr val="2F2F2D"/>
                </a:solidFill>
                <a:latin typeface="Arial"/>
                <a:cs typeface="Arial"/>
              </a:rPr>
              <a:t>a</a:t>
            </a:r>
            <a:r>
              <a:rPr sz="1100" spc="-10" dirty="0" smtClean="0">
                <a:solidFill>
                  <a:srgbClr val="0F0C0C"/>
                </a:solidFill>
                <a:latin typeface="Arial"/>
                <a:cs typeface="Arial"/>
              </a:rPr>
              <a:t>l</a:t>
            </a:r>
            <a:r>
              <a:rPr sz="1100" spc="-15" dirty="0" smtClean="0">
                <a:solidFill>
                  <a:srgbClr val="0F0C0C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F2F2D"/>
                </a:solidFill>
                <a:latin typeface="Arial"/>
                <a:cs typeface="Arial"/>
              </a:rPr>
              <a:t>in</a:t>
            </a:r>
            <a:r>
              <a:rPr sz="1100" spc="-1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2F2F2D"/>
                </a:solidFill>
                <a:latin typeface="Arial"/>
                <a:cs typeface="Arial"/>
              </a:rPr>
              <a:t>bu</a:t>
            </a:r>
            <a:r>
              <a:rPr sz="1100" spc="-20" dirty="0" smtClean="0">
                <a:solidFill>
                  <a:srgbClr val="2F2F2D"/>
                </a:solidFill>
                <a:latin typeface="Arial"/>
                <a:cs typeface="Arial"/>
              </a:rPr>
              <a:t>i</a:t>
            </a:r>
            <a:r>
              <a:rPr sz="1100" spc="-55" dirty="0" smtClean="0">
                <a:solidFill>
                  <a:srgbClr val="0F0C0C"/>
                </a:solidFill>
                <a:latin typeface="Arial"/>
                <a:cs typeface="Arial"/>
              </a:rPr>
              <a:t>l</a:t>
            </a:r>
            <a:r>
              <a:rPr sz="1100" spc="15" dirty="0" smtClean="0">
                <a:solidFill>
                  <a:srgbClr val="2F2F2D"/>
                </a:solidFill>
                <a:latin typeface="Arial"/>
                <a:cs typeface="Arial"/>
              </a:rPr>
              <a:t>ding</a:t>
            </a:r>
            <a:r>
              <a:rPr sz="1100" spc="-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40" dirty="0" smtClean="0">
                <a:solidFill>
                  <a:srgbClr val="2F2F2D"/>
                </a:solidFill>
                <a:latin typeface="Arial"/>
                <a:cs typeface="Arial"/>
              </a:rPr>
              <a:t>a</a:t>
            </a:r>
            <a:r>
              <a:rPr sz="1100" spc="-5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30" dirty="0" smtClean="0">
                <a:solidFill>
                  <a:srgbClr val="2F2F2D"/>
                </a:solidFill>
                <a:latin typeface="Arial"/>
                <a:cs typeface="Arial"/>
              </a:rPr>
              <a:t>safe </a:t>
            </a:r>
            <a:r>
              <a:rPr sz="1100" spc="5" dirty="0" smtClean="0">
                <a:solidFill>
                  <a:srgbClr val="424441"/>
                </a:solidFill>
                <a:latin typeface="Arial"/>
                <a:cs typeface="Arial"/>
              </a:rPr>
              <a:t>and</a:t>
            </a:r>
            <a:r>
              <a:rPr sz="1100" spc="-5" dirty="0" smtClean="0">
                <a:solidFill>
                  <a:srgbClr val="424441"/>
                </a:solidFill>
                <a:latin typeface="Arial"/>
                <a:cs typeface="Arial"/>
              </a:rPr>
              <a:t> </a:t>
            </a:r>
            <a:r>
              <a:rPr sz="1100" spc="-25" dirty="0" smtClean="0">
                <a:solidFill>
                  <a:srgbClr val="2F2F2D"/>
                </a:solidFill>
                <a:latin typeface="Arial"/>
                <a:cs typeface="Arial"/>
              </a:rPr>
              <a:t>strong</a:t>
            </a:r>
            <a:r>
              <a:rPr sz="1100" spc="3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2F2F2D"/>
                </a:solidFill>
                <a:latin typeface="Arial"/>
                <a:cs typeface="Arial"/>
              </a:rPr>
              <a:t>crate. </a:t>
            </a:r>
            <a:r>
              <a:rPr sz="1100" spc="2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2F2F2D"/>
                </a:solidFill>
                <a:latin typeface="Arial"/>
                <a:cs typeface="Arial"/>
              </a:rPr>
              <a:t>Not</a:t>
            </a:r>
            <a:r>
              <a:rPr sz="1100" spc="-3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30" dirty="0" smtClean="0">
                <a:solidFill>
                  <a:srgbClr val="2F2F2D"/>
                </a:solidFill>
                <a:latin typeface="Arial"/>
                <a:cs typeface="Arial"/>
              </a:rPr>
              <a:t>only</a:t>
            </a:r>
            <a:r>
              <a:rPr sz="1100" spc="-2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1F1D1C"/>
                </a:solidFill>
                <a:latin typeface="Arial"/>
                <a:cs typeface="Arial"/>
              </a:rPr>
              <a:t>do</a:t>
            </a:r>
            <a:r>
              <a:rPr sz="1100" spc="-80" dirty="0" smtClean="0">
                <a:solidFill>
                  <a:srgbClr val="1F1D1C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2F2F2D"/>
                </a:solidFill>
                <a:latin typeface="Arial"/>
                <a:cs typeface="Arial"/>
              </a:rPr>
              <a:t>we</a:t>
            </a:r>
            <a:r>
              <a:rPr sz="1100" spc="4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1F1D1C"/>
                </a:solidFill>
                <a:latin typeface="Arial"/>
                <a:cs typeface="Arial"/>
              </a:rPr>
              <a:t>build</a:t>
            </a:r>
            <a:r>
              <a:rPr sz="1100" spc="-40" dirty="0" smtClean="0">
                <a:solidFill>
                  <a:srgbClr val="1F1D1C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2F2F2D"/>
                </a:solidFill>
                <a:latin typeface="Arial"/>
                <a:cs typeface="Arial"/>
              </a:rPr>
              <a:t>the</a:t>
            </a:r>
            <a:r>
              <a:rPr sz="1100" spc="-1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2F2F2D"/>
                </a:solidFill>
                <a:latin typeface="Arial"/>
                <a:cs typeface="Arial"/>
              </a:rPr>
              <a:t>crates</a:t>
            </a:r>
            <a:r>
              <a:rPr sz="1100" spc="5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2F2F2D"/>
                </a:solidFill>
                <a:latin typeface="Arial"/>
                <a:cs typeface="Arial"/>
              </a:rPr>
              <a:t>and</a:t>
            </a:r>
            <a:r>
              <a:rPr sz="1100" spc="-5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2F2F2D"/>
                </a:solidFill>
                <a:latin typeface="Arial"/>
                <a:cs typeface="Arial"/>
              </a:rPr>
              <a:t>transport</a:t>
            </a:r>
            <a:r>
              <a:rPr sz="1100" spc="14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2F2F2D"/>
                </a:solidFill>
                <a:latin typeface="Arial"/>
                <a:cs typeface="Arial"/>
              </a:rPr>
              <a:t>inland, </a:t>
            </a:r>
            <a:r>
              <a:rPr sz="1100" spc="-25" dirty="0" smtClean="0">
                <a:solidFill>
                  <a:srgbClr val="2F2F2D"/>
                </a:solidFill>
                <a:latin typeface="Arial"/>
                <a:cs typeface="Arial"/>
              </a:rPr>
              <a:t>air</a:t>
            </a:r>
            <a:r>
              <a:rPr sz="1100" spc="3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35" dirty="0" smtClean="0">
                <a:solidFill>
                  <a:srgbClr val="2F2F2D"/>
                </a:solidFill>
                <a:latin typeface="Arial"/>
                <a:cs typeface="Arial"/>
              </a:rPr>
              <a:t>or</a:t>
            </a:r>
            <a:r>
              <a:rPr sz="1100" spc="3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2F2F2D"/>
                </a:solidFill>
                <a:latin typeface="Arial"/>
                <a:cs typeface="Arial"/>
              </a:rPr>
              <a:t>ocean</a:t>
            </a:r>
            <a:r>
              <a:rPr sz="1100" spc="-204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60" dirty="0" smtClean="0">
                <a:solidFill>
                  <a:srgbClr val="676767"/>
                </a:solidFill>
                <a:latin typeface="Arial"/>
                <a:cs typeface="Arial"/>
              </a:rPr>
              <a:t>,</a:t>
            </a:r>
            <a:r>
              <a:rPr sz="1100" spc="-150" dirty="0" smtClean="0">
                <a:solidFill>
                  <a:srgbClr val="676767"/>
                </a:solidFill>
                <a:latin typeface="Arial"/>
                <a:cs typeface="Arial"/>
              </a:rPr>
              <a:t> </a:t>
            </a:r>
            <a:r>
              <a:rPr sz="1100" spc="-25" dirty="0" smtClean="0">
                <a:solidFill>
                  <a:srgbClr val="424441"/>
                </a:solidFill>
                <a:latin typeface="Arial"/>
                <a:cs typeface="Arial"/>
              </a:rPr>
              <a:t>we</a:t>
            </a:r>
            <a:r>
              <a:rPr sz="1100" spc="55" dirty="0" smtClean="0">
                <a:solidFill>
                  <a:srgbClr val="424441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2F2F2D"/>
                </a:solidFill>
                <a:latin typeface="Arial"/>
                <a:cs typeface="Arial"/>
              </a:rPr>
              <a:t>a</a:t>
            </a:r>
            <a:r>
              <a:rPr sz="1100" spc="-55" dirty="0" smtClean="0">
                <a:solidFill>
                  <a:srgbClr val="0F0C0C"/>
                </a:solidFill>
                <a:latin typeface="Arial"/>
                <a:cs typeface="Arial"/>
              </a:rPr>
              <a:t>l</a:t>
            </a:r>
            <a:r>
              <a:rPr sz="1100" spc="0" dirty="0" smtClean="0">
                <a:solidFill>
                  <a:srgbClr val="2F2F2D"/>
                </a:solidFill>
                <a:latin typeface="Arial"/>
                <a:cs typeface="Arial"/>
              </a:rPr>
              <a:t>so</a:t>
            </a:r>
            <a:r>
              <a:rPr sz="1100" spc="1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2F2F2D"/>
                </a:solidFill>
                <a:latin typeface="Arial"/>
                <a:cs typeface="Arial"/>
              </a:rPr>
              <a:t>pro</a:t>
            </a:r>
            <a:r>
              <a:rPr sz="1100" spc="0" dirty="0" smtClean="0">
                <a:solidFill>
                  <a:srgbClr val="2F2F2D"/>
                </a:solidFill>
                <a:latin typeface="Arial"/>
                <a:cs typeface="Arial"/>
              </a:rPr>
              <a:t>v</a:t>
            </a:r>
            <a:r>
              <a:rPr sz="1100" spc="15" dirty="0" smtClean="0">
                <a:solidFill>
                  <a:srgbClr val="0F0C0C"/>
                </a:solidFill>
                <a:latin typeface="Arial"/>
                <a:cs typeface="Arial"/>
              </a:rPr>
              <a:t>i</a:t>
            </a:r>
            <a:r>
              <a:rPr sz="1100" spc="-15" dirty="0" smtClean="0">
                <a:solidFill>
                  <a:srgbClr val="0F0C0C"/>
                </a:solidFill>
                <a:latin typeface="Arial"/>
                <a:cs typeface="Arial"/>
              </a:rPr>
              <a:t>d</a:t>
            </a:r>
            <a:r>
              <a:rPr sz="1100" spc="45" dirty="0" smtClean="0">
                <a:solidFill>
                  <a:srgbClr val="2F2F2D"/>
                </a:solidFill>
                <a:latin typeface="Arial"/>
                <a:cs typeface="Arial"/>
              </a:rPr>
              <a:t>e</a:t>
            </a:r>
            <a:r>
              <a:rPr sz="1100" spc="-5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2F2F2D"/>
                </a:solidFill>
                <a:latin typeface="Arial"/>
                <a:cs typeface="Arial"/>
              </a:rPr>
              <a:t>quarantine</a:t>
            </a:r>
            <a:r>
              <a:rPr sz="1100" spc="6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1F1D1C"/>
                </a:solidFill>
                <a:latin typeface="Arial"/>
                <a:cs typeface="Arial"/>
              </a:rPr>
              <a:t>f</a:t>
            </a:r>
            <a:r>
              <a:rPr sz="1100" spc="40" dirty="0" smtClean="0">
                <a:solidFill>
                  <a:srgbClr val="1F1D1C"/>
                </a:solidFill>
                <a:latin typeface="Arial"/>
                <a:cs typeface="Arial"/>
              </a:rPr>
              <a:t>o</a:t>
            </a:r>
            <a:r>
              <a:rPr sz="1100" spc="-35" dirty="0" smtClean="0">
                <a:solidFill>
                  <a:srgbClr val="424441"/>
                </a:solidFill>
                <a:latin typeface="Arial"/>
                <a:cs typeface="Arial"/>
              </a:rPr>
              <a:t>r</a:t>
            </a:r>
            <a:r>
              <a:rPr sz="1100" spc="30" dirty="0" smtClean="0">
                <a:solidFill>
                  <a:srgbClr val="424441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2F2F2D"/>
                </a:solidFill>
                <a:latin typeface="Arial"/>
                <a:cs typeface="Arial"/>
              </a:rPr>
              <a:t>blood</a:t>
            </a:r>
            <a:r>
              <a:rPr sz="1100" spc="-8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2F2F2D"/>
                </a:solidFill>
                <a:latin typeface="Arial"/>
                <a:cs typeface="Arial"/>
              </a:rPr>
              <a:t>testing </a:t>
            </a:r>
            <a:r>
              <a:rPr sz="1100" spc="20" dirty="0" smtClean="0">
                <a:solidFill>
                  <a:srgbClr val="2F2F2D"/>
                </a:solidFill>
                <a:latin typeface="Arial"/>
                <a:cs typeface="Arial"/>
              </a:rPr>
              <a:t>and</a:t>
            </a:r>
            <a:r>
              <a:rPr sz="1100" spc="4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1F1D1C"/>
                </a:solidFill>
                <a:latin typeface="Arial"/>
                <a:cs typeface="Arial"/>
              </a:rPr>
              <a:t>Health</a:t>
            </a:r>
            <a:r>
              <a:rPr sz="1100" spc="-15" dirty="0" smtClean="0">
                <a:solidFill>
                  <a:srgbClr val="1F1D1C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2F2F2D"/>
                </a:solidFill>
                <a:latin typeface="Arial"/>
                <a:cs typeface="Arial"/>
              </a:rPr>
              <a:t>Cer</a:t>
            </a:r>
            <a:r>
              <a:rPr sz="1100" spc="25" dirty="0" smtClean="0">
                <a:solidFill>
                  <a:srgbClr val="2F2F2D"/>
                </a:solidFill>
                <a:latin typeface="Arial"/>
                <a:cs typeface="Arial"/>
              </a:rPr>
              <a:t>t</a:t>
            </a:r>
            <a:r>
              <a:rPr sz="1100" spc="0" dirty="0" smtClean="0">
                <a:solidFill>
                  <a:srgbClr val="0F0C0C"/>
                </a:solidFill>
                <a:latin typeface="Arial"/>
                <a:cs typeface="Arial"/>
              </a:rPr>
              <a:t>if</a:t>
            </a:r>
            <a:r>
              <a:rPr sz="1100" spc="-45" dirty="0" smtClean="0">
                <a:solidFill>
                  <a:srgbClr val="0F0C0C"/>
                </a:solidFill>
                <a:latin typeface="Arial"/>
                <a:cs typeface="Arial"/>
              </a:rPr>
              <a:t>i</a:t>
            </a:r>
            <a:r>
              <a:rPr sz="1100" spc="15" dirty="0" smtClean="0">
                <a:solidFill>
                  <a:srgbClr val="2F2F2D"/>
                </a:solidFill>
                <a:latin typeface="Arial"/>
                <a:cs typeface="Arial"/>
              </a:rPr>
              <a:t>cates</a:t>
            </a:r>
            <a:r>
              <a:rPr sz="1100" spc="3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2F2F2D"/>
                </a:solidFill>
                <a:latin typeface="Arial"/>
                <a:cs typeface="Arial"/>
              </a:rPr>
              <a:t>arrange</a:t>
            </a:r>
            <a:r>
              <a:rPr sz="1100" spc="6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35" dirty="0" smtClean="0">
                <a:solidFill>
                  <a:srgbClr val="2F2F2D"/>
                </a:solidFill>
                <a:latin typeface="Arial"/>
                <a:cs typeface="Arial"/>
              </a:rPr>
              <a:t>USDA</a:t>
            </a:r>
            <a:r>
              <a:rPr sz="1100" spc="-1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F2F2D"/>
                </a:solidFill>
                <a:latin typeface="Arial"/>
                <a:cs typeface="Arial"/>
              </a:rPr>
              <a:t>inspection</a:t>
            </a:r>
            <a:r>
              <a:rPr sz="1100" spc="6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2F2F2D"/>
                </a:solidFill>
                <a:latin typeface="Arial"/>
                <a:cs typeface="Arial"/>
              </a:rPr>
              <a:t>and</a:t>
            </a:r>
            <a:r>
              <a:rPr sz="1100" spc="4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2F2F2D"/>
                </a:solidFill>
                <a:latin typeface="Arial"/>
                <a:cs typeface="Arial"/>
              </a:rPr>
              <a:t>insurance. </a:t>
            </a:r>
            <a:r>
              <a:rPr sz="1100" spc="2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40" dirty="0" smtClean="0">
                <a:solidFill>
                  <a:srgbClr val="2F2F2D"/>
                </a:solidFill>
                <a:latin typeface="Arial"/>
                <a:cs typeface="Arial"/>
              </a:rPr>
              <a:t>Whe</a:t>
            </a:r>
            <a:r>
              <a:rPr sz="1100" spc="55" dirty="0" smtClean="0">
                <a:solidFill>
                  <a:srgbClr val="2F2F2D"/>
                </a:solidFill>
                <a:latin typeface="Arial"/>
                <a:cs typeface="Arial"/>
              </a:rPr>
              <a:t>t</a:t>
            </a:r>
            <a:r>
              <a:rPr sz="1100" spc="-40" dirty="0" smtClean="0">
                <a:solidFill>
                  <a:srgbClr val="0F0C0C"/>
                </a:solidFill>
                <a:latin typeface="Arial"/>
                <a:cs typeface="Arial"/>
              </a:rPr>
              <a:t>h</a:t>
            </a:r>
            <a:r>
              <a:rPr sz="1100" spc="-5" dirty="0" smtClean="0">
                <a:solidFill>
                  <a:srgbClr val="2F2F2D"/>
                </a:solidFill>
                <a:latin typeface="Arial"/>
                <a:cs typeface="Arial"/>
              </a:rPr>
              <a:t>er</a:t>
            </a:r>
            <a:r>
              <a:rPr sz="1100" spc="6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2F2F2D"/>
                </a:solidFill>
                <a:latin typeface="Arial"/>
                <a:cs typeface="Arial"/>
              </a:rPr>
              <a:t>its</a:t>
            </a:r>
            <a:r>
              <a:rPr sz="1100" spc="3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85" dirty="0" smtClean="0">
                <a:solidFill>
                  <a:srgbClr val="1F1D1C"/>
                </a:solidFill>
                <a:latin typeface="Arial"/>
                <a:cs typeface="Arial"/>
              </a:rPr>
              <a:t>1</a:t>
            </a:r>
            <a:r>
              <a:rPr sz="1100" spc="-190" dirty="0" smtClean="0">
                <a:solidFill>
                  <a:srgbClr val="1F1D1C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F2F2D"/>
                </a:solidFill>
                <a:latin typeface="Arial"/>
                <a:cs typeface="Arial"/>
              </a:rPr>
              <a:t>crate</a:t>
            </a:r>
            <a:r>
              <a:rPr sz="1100" spc="-2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2F2F2D"/>
                </a:solidFill>
                <a:latin typeface="Arial"/>
                <a:cs typeface="Arial"/>
              </a:rPr>
              <a:t>to</a:t>
            </a:r>
            <a:r>
              <a:rPr sz="1100" spc="3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40" dirty="0" smtClean="0">
                <a:solidFill>
                  <a:srgbClr val="2F2F2D"/>
                </a:solidFill>
                <a:latin typeface="Arial"/>
                <a:cs typeface="Arial"/>
              </a:rPr>
              <a:t>a</a:t>
            </a:r>
            <a:r>
              <a:rPr sz="1100" spc="-5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F2F2D"/>
                </a:solidFill>
                <a:latin typeface="Arial"/>
                <a:cs typeface="Arial"/>
              </a:rPr>
              <a:t>f</a:t>
            </a:r>
            <a:r>
              <a:rPr sz="1100" spc="25" dirty="0" smtClean="0">
                <a:solidFill>
                  <a:srgbClr val="2F2F2D"/>
                </a:solidFill>
                <a:latin typeface="Arial"/>
                <a:cs typeface="Arial"/>
              </a:rPr>
              <a:t>u</a:t>
            </a:r>
            <a:r>
              <a:rPr sz="1100" spc="-10" dirty="0" smtClean="0">
                <a:solidFill>
                  <a:srgbClr val="0F0C0C"/>
                </a:solidFill>
                <a:latin typeface="Arial"/>
                <a:cs typeface="Arial"/>
              </a:rPr>
              <a:t>ll </a:t>
            </a:r>
            <a:r>
              <a:rPr sz="1100" spc="-5" dirty="0" smtClean="0">
                <a:solidFill>
                  <a:srgbClr val="2F2F2D"/>
                </a:solidFill>
                <a:latin typeface="Arial"/>
                <a:cs typeface="Arial"/>
              </a:rPr>
              <a:t>charter, </a:t>
            </a:r>
            <a:r>
              <a:rPr sz="1100" spc="-20" dirty="0" smtClean="0">
                <a:solidFill>
                  <a:srgbClr val="2F2F2D"/>
                </a:solidFill>
                <a:latin typeface="Arial"/>
                <a:cs typeface="Arial"/>
              </a:rPr>
              <a:t>1</a:t>
            </a:r>
            <a:r>
              <a:rPr sz="1100" spc="-4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40" dirty="0" smtClean="0">
                <a:solidFill>
                  <a:srgbClr val="2F2F2D"/>
                </a:solidFill>
                <a:latin typeface="Arial"/>
                <a:cs typeface="Arial"/>
              </a:rPr>
              <a:t>head </a:t>
            </a:r>
            <a:r>
              <a:rPr sz="1100" spc="10" dirty="0" smtClean="0">
                <a:solidFill>
                  <a:srgbClr val="2F2F2D"/>
                </a:solidFill>
                <a:latin typeface="Arial"/>
                <a:cs typeface="Arial"/>
              </a:rPr>
              <a:t>to</a:t>
            </a:r>
            <a:r>
              <a:rPr sz="1100" spc="13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2F2F2D"/>
                </a:solidFill>
                <a:latin typeface="Arial"/>
                <a:cs typeface="Arial"/>
              </a:rPr>
              <a:t>1</a:t>
            </a:r>
            <a:r>
              <a:rPr sz="1100" spc="-70" dirty="0" smtClean="0">
                <a:solidFill>
                  <a:srgbClr val="525452"/>
                </a:solidFill>
                <a:latin typeface="Arial"/>
                <a:cs typeface="Arial"/>
              </a:rPr>
              <a:t>,</a:t>
            </a:r>
            <a:r>
              <a:rPr sz="1100" spc="35" dirty="0" smtClean="0">
                <a:solidFill>
                  <a:srgbClr val="2F2F2D"/>
                </a:solidFill>
                <a:latin typeface="Arial"/>
                <a:cs typeface="Arial"/>
              </a:rPr>
              <a:t>000</a:t>
            </a:r>
            <a:r>
              <a:rPr sz="1100" spc="5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30" dirty="0" smtClean="0">
                <a:solidFill>
                  <a:srgbClr val="2F2F2D"/>
                </a:solidFill>
                <a:latin typeface="Arial"/>
                <a:cs typeface="Arial"/>
              </a:rPr>
              <a:t>heads,</a:t>
            </a:r>
            <a:r>
              <a:rPr sz="1100" spc="4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2F2F2D"/>
                </a:solidFill>
                <a:latin typeface="Arial"/>
                <a:cs typeface="Arial"/>
              </a:rPr>
              <a:t>our</a:t>
            </a:r>
            <a:r>
              <a:rPr sz="1100" spc="3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2F2F2D"/>
                </a:solidFill>
                <a:latin typeface="Arial"/>
                <a:cs typeface="Arial"/>
              </a:rPr>
              <a:t>team</a:t>
            </a:r>
            <a:r>
              <a:rPr sz="1100" spc="7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2F2F2D"/>
                </a:solidFill>
                <a:latin typeface="Arial"/>
                <a:cs typeface="Arial"/>
              </a:rPr>
              <a:t>of</a:t>
            </a:r>
            <a:r>
              <a:rPr sz="1100" spc="14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424441"/>
                </a:solidFill>
                <a:latin typeface="Arial"/>
                <a:cs typeface="Arial"/>
              </a:rPr>
              <a:t>l</a:t>
            </a:r>
            <a:r>
              <a:rPr sz="1100" spc="5" dirty="0" smtClean="0">
                <a:solidFill>
                  <a:srgbClr val="1F1D1C"/>
                </a:solidFill>
                <a:latin typeface="Arial"/>
                <a:cs typeface="Arial"/>
              </a:rPr>
              <a:t>ive</a:t>
            </a:r>
            <a:r>
              <a:rPr sz="1100" spc="35" dirty="0" smtClean="0">
                <a:solidFill>
                  <a:srgbClr val="1F1D1C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2F2F2D"/>
                </a:solidFill>
                <a:latin typeface="Arial"/>
                <a:cs typeface="Arial"/>
              </a:rPr>
              <a:t>animal</a:t>
            </a:r>
            <a:r>
              <a:rPr sz="1100" spc="15" dirty="0" smtClean="0">
                <a:solidFill>
                  <a:srgbClr val="2F2F2D"/>
                </a:solidFill>
                <a:latin typeface="Arial"/>
                <a:cs typeface="Arial"/>
              </a:rPr>
              <a:t> expertise</a:t>
            </a:r>
            <a:r>
              <a:rPr sz="1100" spc="9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2F2F2D"/>
                </a:solidFill>
                <a:latin typeface="Arial"/>
                <a:cs typeface="Arial"/>
              </a:rPr>
              <a:t>w</a:t>
            </a:r>
            <a:r>
              <a:rPr sz="1100" spc="85" dirty="0" smtClean="0">
                <a:solidFill>
                  <a:srgbClr val="2F2F2D"/>
                </a:solidFill>
                <a:latin typeface="Arial"/>
                <a:cs typeface="Arial"/>
              </a:rPr>
              <a:t>i</a:t>
            </a:r>
            <a:r>
              <a:rPr sz="1100" spc="-10" dirty="0" smtClean="0">
                <a:solidFill>
                  <a:srgbClr val="0F0C0C"/>
                </a:solidFill>
                <a:latin typeface="Arial"/>
                <a:cs typeface="Arial"/>
              </a:rPr>
              <a:t>l</a:t>
            </a:r>
            <a:r>
              <a:rPr sz="1100" spc="110" dirty="0" smtClean="0">
                <a:solidFill>
                  <a:srgbClr val="424441"/>
                </a:solidFill>
                <a:latin typeface="Arial"/>
                <a:cs typeface="Arial"/>
              </a:rPr>
              <a:t>l</a:t>
            </a:r>
            <a:r>
              <a:rPr sz="1100" spc="-140" dirty="0" smtClean="0">
                <a:solidFill>
                  <a:srgbClr val="424441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2F2F2D"/>
                </a:solidFill>
                <a:latin typeface="Arial"/>
                <a:cs typeface="Arial"/>
              </a:rPr>
              <a:t>work</a:t>
            </a:r>
            <a:r>
              <a:rPr sz="1100" spc="10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40" dirty="0" smtClean="0">
                <a:solidFill>
                  <a:srgbClr val="2F2F2D"/>
                </a:solidFill>
                <a:latin typeface="Arial"/>
                <a:cs typeface="Arial"/>
              </a:rPr>
              <a:t>hard</a:t>
            </a:r>
            <a:r>
              <a:rPr sz="1100" spc="-4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40" dirty="0" smtClean="0">
                <a:solidFill>
                  <a:srgbClr val="2F2F2D"/>
                </a:solidFill>
                <a:latin typeface="Arial"/>
                <a:cs typeface="Arial"/>
              </a:rPr>
              <a:t>to</a:t>
            </a:r>
            <a:r>
              <a:rPr sz="1100" spc="25" dirty="0" smtClean="0">
                <a:solidFill>
                  <a:srgbClr val="2F2F2D"/>
                </a:solidFill>
                <a:latin typeface="Arial"/>
                <a:cs typeface="Arial"/>
              </a:rPr>
              <a:t> minimize</a:t>
            </a:r>
            <a:r>
              <a:rPr sz="1100" spc="3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2F2F2D"/>
                </a:solidFill>
                <a:latin typeface="Arial"/>
                <a:cs typeface="Arial"/>
              </a:rPr>
              <a:t>all</a:t>
            </a:r>
            <a:r>
              <a:rPr sz="1100" spc="2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2F2F2D"/>
                </a:solidFill>
                <a:latin typeface="Arial"/>
                <a:cs typeface="Arial"/>
              </a:rPr>
              <a:t>risks</a:t>
            </a:r>
            <a:r>
              <a:rPr sz="1100" spc="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60" dirty="0" smtClean="0">
                <a:solidFill>
                  <a:srgbClr val="2F2F2D"/>
                </a:solidFill>
                <a:latin typeface="Arial"/>
                <a:cs typeface="Arial"/>
              </a:rPr>
              <a:t>and</a:t>
            </a:r>
            <a:r>
              <a:rPr sz="1100" spc="3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2F2F2D"/>
                </a:solidFill>
                <a:latin typeface="Arial"/>
                <a:cs typeface="Arial"/>
              </a:rPr>
              <a:t>max</a:t>
            </a:r>
            <a:r>
              <a:rPr sz="1100" spc="-20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0F0C0C"/>
                </a:solidFill>
                <a:latin typeface="Arial"/>
                <a:cs typeface="Arial"/>
              </a:rPr>
              <a:t>i</a:t>
            </a:r>
            <a:r>
              <a:rPr sz="1100" spc="25" dirty="0" smtClean="0">
                <a:solidFill>
                  <a:srgbClr val="2F2F2D"/>
                </a:solidFill>
                <a:latin typeface="Arial"/>
                <a:cs typeface="Arial"/>
              </a:rPr>
              <a:t>mize</a:t>
            </a:r>
            <a:r>
              <a:rPr sz="1100" spc="-1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2F2F2D"/>
                </a:solidFill>
                <a:latin typeface="Arial"/>
                <a:cs typeface="Arial"/>
              </a:rPr>
              <a:t>safe</a:t>
            </a:r>
            <a:r>
              <a:rPr sz="1100" spc="25" dirty="0" smtClean="0">
                <a:solidFill>
                  <a:srgbClr val="0F0C0C"/>
                </a:solidFill>
                <a:latin typeface="Arial"/>
                <a:cs typeface="Arial"/>
              </a:rPr>
              <a:t>t</a:t>
            </a:r>
            <a:r>
              <a:rPr sz="1100" spc="-10" dirty="0" smtClean="0">
                <a:solidFill>
                  <a:srgbClr val="2F2F2D"/>
                </a:solidFill>
                <a:latin typeface="Arial"/>
                <a:cs typeface="Arial"/>
              </a:rPr>
              <a:t>y</a:t>
            </a:r>
            <a:r>
              <a:rPr sz="1100" spc="60" dirty="0" smtClean="0">
                <a:solidFill>
                  <a:srgbClr val="2F2F2D"/>
                </a:solidFill>
                <a:latin typeface="Arial"/>
                <a:cs typeface="Arial"/>
              </a:rPr>
              <a:t> and</a:t>
            </a:r>
            <a:r>
              <a:rPr sz="1100" spc="2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30" dirty="0" smtClean="0">
                <a:solidFill>
                  <a:srgbClr val="2F2F2D"/>
                </a:solidFill>
                <a:latin typeface="Arial"/>
                <a:cs typeface="Arial"/>
              </a:rPr>
              <a:t>w</a:t>
            </a:r>
            <a:r>
              <a:rPr sz="1100" spc="90" dirty="0" smtClean="0">
                <a:solidFill>
                  <a:srgbClr val="2F2F2D"/>
                </a:solidFill>
                <a:latin typeface="Arial"/>
                <a:cs typeface="Arial"/>
              </a:rPr>
              <a:t>e</a:t>
            </a:r>
            <a:r>
              <a:rPr sz="1100" spc="-10" dirty="0" smtClean="0">
                <a:solidFill>
                  <a:srgbClr val="0F0C0C"/>
                </a:solidFill>
                <a:latin typeface="Arial"/>
                <a:cs typeface="Arial"/>
              </a:rPr>
              <a:t>l</a:t>
            </a:r>
            <a:r>
              <a:rPr sz="1100" spc="50" dirty="0" smtClean="0">
                <a:solidFill>
                  <a:srgbClr val="424441"/>
                </a:solidFill>
                <a:latin typeface="Arial"/>
                <a:cs typeface="Arial"/>
              </a:rPr>
              <a:t>lb</a:t>
            </a:r>
            <a:r>
              <a:rPr sz="1100" spc="55" dirty="0" smtClean="0">
                <a:solidFill>
                  <a:srgbClr val="424441"/>
                </a:solidFill>
                <a:latin typeface="Arial"/>
                <a:cs typeface="Arial"/>
              </a:rPr>
              <a:t>e</a:t>
            </a:r>
            <a:r>
              <a:rPr sz="1100" spc="-10" dirty="0" smtClean="0">
                <a:solidFill>
                  <a:srgbClr val="0F0C0C"/>
                </a:solidFill>
                <a:latin typeface="Arial"/>
                <a:cs typeface="Arial"/>
              </a:rPr>
              <a:t>i</a:t>
            </a:r>
            <a:r>
              <a:rPr sz="1100" spc="55" dirty="0" smtClean="0">
                <a:solidFill>
                  <a:srgbClr val="2F2F2D"/>
                </a:solidFill>
                <a:latin typeface="Arial"/>
                <a:cs typeface="Arial"/>
              </a:rPr>
              <a:t>ng</a:t>
            </a:r>
            <a:r>
              <a:rPr sz="1100" spc="-1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2F2F2D"/>
                </a:solidFill>
                <a:latin typeface="Arial"/>
                <a:cs typeface="Arial"/>
              </a:rPr>
              <a:t>of</a:t>
            </a:r>
            <a:r>
              <a:rPr sz="1100" spc="10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2F2F2D"/>
                </a:solidFill>
                <a:latin typeface="Arial"/>
                <a:cs typeface="Arial"/>
              </a:rPr>
              <a:t>your </a:t>
            </a:r>
            <a:r>
              <a:rPr sz="1100" spc="-13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2F2F2D"/>
                </a:solidFill>
                <a:latin typeface="Arial"/>
                <a:cs typeface="Arial"/>
              </a:rPr>
              <a:t>livestock</a:t>
            </a:r>
            <a:r>
              <a:rPr sz="1100" spc="60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2F2F2D"/>
                </a:solidFill>
                <a:latin typeface="Arial"/>
                <a:cs typeface="Arial"/>
              </a:rPr>
              <a:t>un</a:t>
            </a:r>
            <a:r>
              <a:rPr sz="1100" spc="45" dirty="0" smtClean="0">
                <a:solidFill>
                  <a:srgbClr val="2F2F2D"/>
                </a:solidFill>
                <a:latin typeface="Arial"/>
                <a:cs typeface="Arial"/>
              </a:rPr>
              <a:t>t</a:t>
            </a:r>
            <a:r>
              <a:rPr sz="1100" spc="-10" dirty="0" smtClean="0">
                <a:solidFill>
                  <a:srgbClr val="0F0C0C"/>
                </a:solidFill>
                <a:latin typeface="Arial"/>
                <a:cs typeface="Arial"/>
              </a:rPr>
              <a:t>i</a:t>
            </a:r>
            <a:r>
              <a:rPr sz="1100" spc="110" dirty="0" smtClean="0">
                <a:solidFill>
                  <a:srgbClr val="424441"/>
                </a:solidFill>
                <a:latin typeface="Arial"/>
                <a:cs typeface="Arial"/>
              </a:rPr>
              <a:t>l</a:t>
            </a:r>
            <a:r>
              <a:rPr sz="1100" spc="-90" dirty="0" smtClean="0">
                <a:solidFill>
                  <a:srgbClr val="424441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2F2F2D"/>
                </a:solidFill>
                <a:latin typeface="Arial"/>
                <a:cs typeface="Arial"/>
              </a:rPr>
              <a:t>they</a:t>
            </a:r>
            <a:r>
              <a:rPr sz="1100" spc="9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35" dirty="0" smtClean="0">
                <a:solidFill>
                  <a:srgbClr val="1F1D1C"/>
                </a:solidFill>
                <a:latin typeface="Arial"/>
                <a:cs typeface="Arial"/>
              </a:rPr>
              <a:t>reach</a:t>
            </a:r>
            <a:r>
              <a:rPr sz="1100" spc="-40" dirty="0" smtClean="0">
                <a:solidFill>
                  <a:srgbClr val="1F1D1C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2F2F2D"/>
                </a:solidFill>
                <a:latin typeface="Arial"/>
                <a:cs typeface="Arial"/>
              </a:rPr>
              <a:t>th</a:t>
            </a:r>
            <a:r>
              <a:rPr sz="1100" spc="85" dirty="0" smtClean="0">
                <a:solidFill>
                  <a:srgbClr val="2F2F2D"/>
                </a:solidFill>
                <a:latin typeface="Arial"/>
                <a:cs typeface="Arial"/>
              </a:rPr>
              <a:t>e</a:t>
            </a:r>
            <a:r>
              <a:rPr sz="1100" spc="-10" dirty="0" smtClean="0">
                <a:solidFill>
                  <a:srgbClr val="0F0C0C"/>
                </a:solidFill>
                <a:latin typeface="Arial"/>
                <a:cs typeface="Arial"/>
              </a:rPr>
              <a:t>i</a:t>
            </a:r>
            <a:r>
              <a:rPr sz="1100" spc="20" dirty="0" smtClean="0">
                <a:solidFill>
                  <a:srgbClr val="2F2F2D"/>
                </a:solidFill>
                <a:latin typeface="Arial"/>
                <a:cs typeface="Arial"/>
              </a:rPr>
              <a:t>r</a:t>
            </a:r>
            <a:r>
              <a:rPr sz="1100" spc="-25" dirty="0" smtClean="0">
                <a:solidFill>
                  <a:srgbClr val="2F2F2D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1F1D1C"/>
                </a:solidFill>
                <a:latin typeface="Arial"/>
                <a:cs typeface="Arial"/>
              </a:rPr>
              <a:t>fin</a:t>
            </a:r>
            <a:r>
              <a:rPr sz="1100" spc="55" dirty="0" smtClean="0">
                <a:solidFill>
                  <a:srgbClr val="1F1D1C"/>
                </a:solidFill>
                <a:latin typeface="Arial"/>
                <a:cs typeface="Arial"/>
              </a:rPr>
              <a:t>a</a:t>
            </a:r>
            <a:r>
              <a:rPr sz="1100" spc="110" dirty="0" smtClean="0">
                <a:solidFill>
                  <a:srgbClr val="424441"/>
                </a:solidFill>
                <a:latin typeface="Arial"/>
                <a:cs typeface="Arial"/>
              </a:rPr>
              <a:t>l</a:t>
            </a:r>
            <a:r>
              <a:rPr sz="1100" spc="-90" dirty="0" smtClean="0">
                <a:solidFill>
                  <a:srgbClr val="424441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2F2F2D"/>
                </a:solidFill>
                <a:latin typeface="Arial"/>
                <a:cs typeface="Arial"/>
              </a:rPr>
              <a:t>destination.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4688" y="3998975"/>
            <a:ext cx="2231136" cy="1463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33088" y="3986783"/>
            <a:ext cx="2255519" cy="1463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94688" y="5657087"/>
            <a:ext cx="4706112" cy="30358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9291" y="161470"/>
            <a:ext cx="7547295" cy="0"/>
          </a:xfrm>
          <a:custGeom>
            <a:avLst/>
            <a:gdLst/>
            <a:ahLst/>
            <a:cxnLst/>
            <a:rect l="l" t="t" r="r" b="b"/>
            <a:pathLst>
              <a:path w="7547295">
                <a:moveTo>
                  <a:pt x="0" y="0"/>
                </a:moveTo>
                <a:lnTo>
                  <a:pt x="7547295" y="0"/>
                </a:lnTo>
              </a:path>
            </a:pathLst>
          </a:custGeom>
          <a:ln w="18274">
            <a:solidFill>
              <a:srgbClr val="DB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1474" y="152330"/>
            <a:ext cx="0" cy="10669270"/>
          </a:xfrm>
          <a:custGeom>
            <a:avLst/>
            <a:gdLst/>
            <a:ahLst/>
            <a:cxnLst/>
            <a:rect l="l" t="t" r="r" b="b"/>
            <a:pathLst>
              <a:path h="10669270">
                <a:moveTo>
                  <a:pt x="0" y="10669270"/>
                </a:moveTo>
                <a:lnTo>
                  <a:pt x="0" y="0"/>
                </a:lnTo>
              </a:path>
            </a:pathLst>
          </a:custGeom>
          <a:ln w="24365">
            <a:solidFill>
              <a:srgbClr val="DB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9291" y="10809413"/>
            <a:ext cx="7547295" cy="0"/>
          </a:xfrm>
          <a:custGeom>
            <a:avLst/>
            <a:gdLst/>
            <a:ahLst/>
            <a:cxnLst/>
            <a:rect l="l" t="t" r="r" b="b"/>
            <a:pathLst>
              <a:path w="7547295">
                <a:moveTo>
                  <a:pt x="0" y="0"/>
                </a:moveTo>
                <a:lnTo>
                  <a:pt x="7547295" y="0"/>
                </a:lnTo>
              </a:path>
            </a:pathLst>
          </a:custGeom>
          <a:ln w="24365">
            <a:solidFill>
              <a:srgbClr val="D8D4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54404" y="152330"/>
            <a:ext cx="0" cy="10669270"/>
          </a:xfrm>
          <a:custGeom>
            <a:avLst/>
            <a:gdLst/>
            <a:ahLst/>
            <a:cxnLst/>
            <a:rect l="l" t="t" r="r" b="b"/>
            <a:pathLst>
              <a:path h="10669270">
                <a:moveTo>
                  <a:pt x="0" y="10669270"/>
                </a:moveTo>
                <a:lnTo>
                  <a:pt x="0" y="0"/>
                </a:lnTo>
              </a:path>
            </a:pathLst>
          </a:custGeom>
          <a:ln w="24365">
            <a:solidFill>
              <a:srgbClr val="D4C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1016" y="818668"/>
            <a:ext cx="6283960" cy="2775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164590" algn="just">
              <a:lnSpc>
                <a:spcPct val="100000"/>
              </a:lnSpc>
            </a:pPr>
            <a:r>
              <a:rPr sz="1950" b="1" spc="10" dirty="0" smtClean="0">
                <a:solidFill>
                  <a:srgbClr val="214170"/>
                </a:solidFill>
                <a:latin typeface="Arial"/>
                <a:cs typeface="Arial"/>
              </a:rPr>
              <a:t>WAREHOUSING </a:t>
            </a:r>
            <a:r>
              <a:rPr sz="1950" b="1" spc="-175" dirty="0" smtClean="0">
                <a:solidFill>
                  <a:srgbClr val="214170"/>
                </a:solidFill>
                <a:latin typeface="Arial"/>
                <a:cs typeface="Arial"/>
              </a:rPr>
              <a:t> </a:t>
            </a:r>
            <a:r>
              <a:rPr sz="1950" b="1" spc="10" dirty="0" smtClean="0">
                <a:solidFill>
                  <a:srgbClr val="214170"/>
                </a:solidFill>
                <a:latin typeface="Arial"/>
                <a:cs typeface="Arial"/>
              </a:rPr>
              <a:t>AND</a:t>
            </a:r>
            <a:r>
              <a:rPr sz="1950" b="1" spc="225" dirty="0" smtClean="0">
                <a:solidFill>
                  <a:srgbClr val="214170"/>
                </a:solidFill>
                <a:latin typeface="Arial"/>
                <a:cs typeface="Arial"/>
              </a:rPr>
              <a:t> </a:t>
            </a:r>
            <a:r>
              <a:rPr sz="1950" b="1" spc="25" dirty="0" smtClean="0">
                <a:solidFill>
                  <a:srgbClr val="214170"/>
                </a:solidFill>
                <a:latin typeface="Arial"/>
                <a:cs typeface="Arial"/>
              </a:rPr>
              <a:t>CRATING</a:t>
            </a:r>
            <a:r>
              <a:rPr sz="1950" b="1" spc="195" dirty="0" smtClean="0">
                <a:solidFill>
                  <a:srgbClr val="214170"/>
                </a:solidFill>
                <a:latin typeface="Arial"/>
                <a:cs typeface="Arial"/>
              </a:rPr>
              <a:t> </a:t>
            </a:r>
            <a:r>
              <a:rPr sz="1950" b="1" spc="20" dirty="0" smtClean="0">
                <a:solidFill>
                  <a:srgbClr val="214170"/>
                </a:solidFill>
                <a:latin typeface="Arial"/>
                <a:cs typeface="Arial"/>
              </a:rPr>
              <a:t>FACILITY</a:t>
            </a:r>
            <a:endParaRPr sz="1950">
              <a:latin typeface="Arial"/>
              <a:cs typeface="Arial"/>
            </a:endParaRPr>
          </a:p>
          <a:p>
            <a:pPr marL="12700" marR="12700" indent="5715" algn="just">
              <a:lnSpc>
                <a:spcPct val="129000"/>
              </a:lnSpc>
              <a:spcBef>
                <a:spcPts val="430"/>
              </a:spcBef>
            </a:pPr>
            <a:r>
              <a:rPr sz="1100" spc="-25" dirty="0" smtClean="0">
                <a:solidFill>
                  <a:srgbClr val="363634"/>
                </a:solidFill>
                <a:latin typeface="Arial"/>
                <a:cs typeface="Arial"/>
              </a:rPr>
              <a:t>Our</a:t>
            </a:r>
            <a:r>
              <a:rPr sz="1100" spc="2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363634"/>
                </a:solidFill>
                <a:latin typeface="Arial"/>
                <a:cs typeface="Arial"/>
              </a:rPr>
              <a:t>warehouse</a:t>
            </a:r>
            <a:r>
              <a:rPr sz="1100" spc="11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363634"/>
                </a:solidFill>
                <a:latin typeface="Arial"/>
                <a:cs typeface="Arial"/>
              </a:rPr>
              <a:t>is</a:t>
            </a:r>
            <a:r>
              <a:rPr sz="1100" spc="-3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35" dirty="0" smtClean="0">
                <a:solidFill>
                  <a:srgbClr val="363634"/>
                </a:solidFill>
                <a:latin typeface="Arial"/>
                <a:cs typeface="Arial"/>
              </a:rPr>
              <a:t>equipped</a:t>
            </a:r>
            <a:r>
              <a:rPr sz="1100" spc="3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35" dirty="0" smtClean="0">
                <a:solidFill>
                  <a:srgbClr val="363634"/>
                </a:solidFill>
                <a:latin typeface="Arial"/>
                <a:cs typeface="Arial"/>
              </a:rPr>
              <a:t>w</a:t>
            </a:r>
            <a:r>
              <a:rPr sz="1100" spc="-204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105" dirty="0" smtClean="0">
                <a:solidFill>
                  <a:srgbClr val="525252"/>
                </a:solidFill>
                <a:latin typeface="Arial"/>
                <a:cs typeface="Arial"/>
              </a:rPr>
              <a:t>i</a:t>
            </a:r>
            <a:r>
              <a:rPr sz="1100" spc="35" dirty="0" smtClean="0">
                <a:solidFill>
                  <a:srgbClr val="242323"/>
                </a:solidFill>
                <a:latin typeface="Arial"/>
                <a:cs typeface="Arial"/>
              </a:rPr>
              <a:t>th</a:t>
            </a:r>
            <a:r>
              <a:rPr sz="1100" spc="-10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363634"/>
                </a:solidFill>
                <a:latin typeface="Arial"/>
                <a:cs typeface="Arial"/>
              </a:rPr>
              <a:t>a</a:t>
            </a:r>
            <a:r>
              <a:rPr sz="1100" spc="35" dirty="0" smtClean="0">
                <a:solidFill>
                  <a:srgbClr val="363634"/>
                </a:solidFill>
                <a:latin typeface="Arial"/>
                <a:cs typeface="Arial"/>
              </a:rPr>
              <a:t>l</a:t>
            </a:r>
            <a:r>
              <a:rPr sz="1100" spc="-10" dirty="0" smtClean="0">
                <a:solidFill>
                  <a:srgbClr val="0E0A0A"/>
                </a:solidFill>
                <a:latin typeface="Arial"/>
                <a:cs typeface="Arial"/>
              </a:rPr>
              <a:t>l</a:t>
            </a:r>
            <a:r>
              <a:rPr sz="1100" spc="-15" dirty="0" smtClean="0">
                <a:solidFill>
                  <a:srgbClr val="0E0A0A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363634"/>
                </a:solidFill>
                <a:latin typeface="Arial"/>
                <a:cs typeface="Arial"/>
              </a:rPr>
              <a:t>the</a:t>
            </a:r>
            <a:r>
              <a:rPr sz="1100" spc="-1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63634"/>
                </a:solidFill>
                <a:latin typeface="Arial"/>
                <a:cs typeface="Arial"/>
              </a:rPr>
              <a:t>tools</a:t>
            </a:r>
            <a:r>
              <a:rPr sz="1100" spc="10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363634"/>
                </a:solidFill>
                <a:latin typeface="Arial"/>
                <a:cs typeface="Arial"/>
              </a:rPr>
              <a:t>necessary</a:t>
            </a:r>
            <a:r>
              <a:rPr sz="1100" spc="5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363634"/>
                </a:solidFill>
                <a:latin typeface="Arial"/>
                <a:cs typeface="Arial"/>
              </a:rPr>
              <a:t>to</a:t>
            </a:r>
            <a:r>
              <a:rPr sz="1100" spc="-1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25" dirty="0" smtClean="0">
                <a:solidFill>
                  <a:srgbClr val="363634"/>
                </a:solidFill>
                <a:latin typeface="Arial"/>
                <a:cs typeface="Arial"/>
              </a:rPr>
              <a:t>handle</a:t>
            </a:r>
            <a:r>
              <a:rPr sz="1100" spc="-3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63634"/>
                </a:solidFill>
                <a:latin typeface="Arial"/>
                <a:cs typeface="Arial"/>
              </a:rPr>
              <a:t>your</a:t>
            </a:r>
            <a:r>
              <a:rPr sz="1100" spc="7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363634"/>
                </a:solidFill>
                <a:latin typeface="Arial"/>
                <a:cs typeface="Arial"/>
              </a:rPr>
              <a:t>fr</a:t>
            </a:r>
            <a:r>
              <a:rPr sz="1100" spc="50" dirty="0" smtClean="0">
                <a:solidFill>
                  <a:srgbClr val="363634"/>
                </a:solidFill>
                <a:latin typeface="Arial"/>
                <a:cs typeface="Arial"/>
              </a:rPr>
              <a:t>e</a:t>
            </a:r>
            <a:r>
              <a:rPr sz="1100" spc="-10" dirty="0" smtClean="0">
                <a:solidFill>
                  <a:srgbClr val="0E0A0A"/>
                </a:solidFill>
                <a:latin typeface="Arial"/>
                <a:cs typeface="Arial"/>
              </a:rPr>
              <a:t>i</a:t>
            </a:r>
            <a:r>
              <a:rPr sz="1100" spc="20" dirty="0" smtClean="0">
                <a:solidFill>
                  <a:srgbClr val="363634"/>
                </a:solidFill>
                <a:latin typeface="Arial"/>
                <a:cs typeface="Arial"/>
              </a:rPr>
              <a:t>gh</a:t>
            </a:r>
            <a:r>
              <a:rPr sz="1100" spc="35" dirty="0" smtClean="0">
                <a:solidFill>
                  <a:srgbClr val="363634"/>
                </a:solidFill>
                <a:latin typeface="Arial"/>
                <a:cs typeface="Arial"/>
              </a:rPr>
              <a:t>t</a:t>
            </a:r>
            <a:r>
              <a:rPr sz="1100" spc="60" dirty="0" smtClean="0">
                <a:solidFill>
                  <a:srgbClr val="525252"/>
                </a:solidFill>
                <a:latin typeface="Arial"/>
                <a:cs typeface="Arial"/>
              </a:rPr>
              <a:t>,</a:t>
            </a:r>
            <a:r>
              <a:rPr sz="1100" spc="-10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100" spc="-25" dirty="0" smtClean="0">
                <a:solidFill>
                  <a:srgbClr val="363634"/>
                </a:solidFill>
                <a:latin typeface="Arial"/>
                <a:cs typeface="Arial"/>
              </a:rPr>
              <a:t>We</a:t>
            </a:r>
            <a:r>
              <a:rPr sz="1100" spc="4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363634"/>
                </a:solidFill>
                <a:latin typeface="Arial"/>
                <a:cs typeface="Arial"/>
              </a:rPr>
              <a:t>have</a:t>
            </a:r>
            <a:r>
              <a:rPr sz="1100" spc="-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40" dirty="0" smtClean="0">
                <a:solidFill>
                  <a:srgbClr val="363634"/>
                </a:solidFill>
                <a:latin typeface="Arial"/>
                <a:cs typeface="Arial"/>
              </a:rPr>
              <a:t>a</a:t>
            </a:r>
            <a:r>
              <a:rPr sz="1100" spc="-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25" dirty="0" smtClean="0">
                <a:solidFill>
                  <a:srgbClr val="363634"/>
                </a:solidFill>
                <a:latin typeface="Arial"/>
                <a:cs typeface="Arial"/>
              </a:rPr>
              <a:t>in</a:t>
            </a:r>
            <a:r>
              <a:rPr sz="1100" spc="-2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363634"/>
                </a:solidFill>
                <a:latin typeface="Arial"/>
                <a:cs typeface="Arial"/>
              </a:rPr>
              <a:t>house</a:t>
            </a:r>
            <a:r>
              <a:rPr sz="1100" spc="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363634"/>
                </a:solidFill>
                <a:latin typeface="Arial"/>
                <a:cs typeface="Arial"/>
              </a:rPr>
              <a:t>scale</a:t>
            </a:r>
            <a:r>
              <a:rPr sz="1100" spc="-5" dirty="0" smtClean="0">
                <a:solidFill>
                  <a:srgbClr val="363634"/>
                </a:solidFill>
                <a:latin typeface="Arial"/>
                <a:cs typeface="Arial"/>
              </a:rPr>
              <a:t> with</a:t>
            </a:r>
            <a:r>
              <a:rPr sz="1100" spc="40" dirty="0" smtClean="0">
                <a:solidFill>
                  <a:srgbClr val="363634"/>
                </a:solidFill>
                <a:latin typeface="Arial"/>
                <a:cs typeface="Arial"/>
              </a:rPr>
              <a:t> a</a:t>
            </a:r>
            <a:r>
              <a:rPr sz="1100" spc="4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363634"/>
                </a:solidFill>
                <a:latin typeface="Arial"/>
                <a:cs typeface="Arial"/>
              </a:rPr>
              <a:t>1</a:t>
            </a:r>
            <a:r>
              <a:rPr sz="1100" spc="-50" dirty="0" smtClean="0">
                <a:solidFill>
                  <a:srgbClr val="363634"/>
                </a:solidFill>
                <a:latin typeface="Arial"/>
                <a:cs typeface="Arial"/>
              </a:rPr>
              <a:t>0</a:t>
            </a:r>
            <a:r>
              <a:rPr sz="1100" spc="-25" dirty="0" smtClean="0">
                <a:solidFill>
                  <a:srgbClr val="525252"/>
                </a:solidFill>
                <a:latin typeface="Arial"/>
                <a:cs typeface="Arial"/>
              </a:rPr>
              <a:t>,</a:t>
            </a:r>
            <a:r>
              <a:rPr sz="1100" spc="0" dirty="0" smtClean="0">
                <a:solidFill>
                  <a:srgbClr val="363634"/>
                </a:solidFill>
                <a:latin typeface="Arial"/>
                <a:cs typeface="Arial"/>
              </a:rPr>
              <a:t>000</a:t>
            </a:r>
            <a:r>
              <a:rPr sz="1100" spc="6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363634"/>
                </a:solidFill>
                <a:latin typeface="Arial"/>
                <a:cs typeface="Arial"/>
              </a:rPr>
              <a:t>LBS</a:t>
            </a:r>
            <a:r>
              <a:rPr sz="1100" spc="-6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25" dirty="0" smtClean="0">
                <a:solidFill>
                  <a:srgbClr val="363634"/>
                </a:solidFill>
                <a:latin typeface="Arial"/>
                <a:cs typeface="Arial"/>
              </a:rPr>
              <a:t>capac</a:t>
            </a:r>
            <a:r>
              <a:rPr sz="1100" spc="-17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55" dirty="0" smtClean="0">
                <a:solidFill>
                  <a:srgbClr val="0E0A0A"/>
                </a:solidFill>
                <a:latin typeface="Arial"/>
                <a:cs typeface="Arial"/>
              </a:rPr>
              <a:t>i</a:t>
            </a:r>
            <a:r>
              <a:rPr sz="1100" spc="-20" dirty="0" smtClean="0">
                <a:solidFill>
                  <a:srgbClr val="363634"/>
                </a:solidFill>
                <a:latin typeface="Arial"/>
                <a:cs typeface="Arial"/>
              </a:rPr>
              <a:t>ty</a:t>
            </a:r>
            <a:r>
              <a:rPr sz="1100" spc="6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363634"/>
                </a:solidFill>
                <a:latin typeface="Arial"/>
                <a:cs typeface="Arial"/>
              </a:rPr>
              <a:t>and</a:t>
            </a:r>
            <a:r>
              <a:rPr sz="1100" spc="-1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40" dirty="0" smtClean="0">
                <a:solidFill>
                  <a:srgbClr val="242323"/>
                </a:solidFill>
                <a:latin typeface="Arial"/>
                <a:cs typeface="Arial"/>
              </a:rPr>
              <a:t>a</a:t>
            </a:r>
            <a:r>
              <a:rPr sz="1100" spc="-50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242323"/>
                </a:solidFill>
                <a:latin typeface="Arial"/>
                <a:cs typeface="Arial"/>
              </a:rPr>
              <a:t>fu</a:t>
            </a:r>
            <a:r>
              <a:rPr sz="1100" spc="30" dirty="0" smtClean="0">
                <a:solidFill>
                  <a:srgbClr val="242323"/>
                </a:solidFill>
                <a:latin typeface="Arial"/>
                <a:cs typeface="Arial"/>
              </a:rPr>
              <a:t>l</a:t>
            </a:r>
            <a:r>
              <a:rPr sz="1100" spc="-10" dirty="0" smtClean="0">
                <a:solidFill>
                  <a:srgbClr val="0E0A0A"/>
                </a:solidFill>
                <a:latin typeface="Arial"/>
                <a:cs typeface="Arial"/>
              </a:rPr>
              <a:t>l</a:t>
            </a:r>
            <a:r>
              <a:rPr sz="1100" spc="-15" dirty="0" smtClean="0">
                <a:solidFill>
                  <a:srgbClr val="0E0A0A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63634"/>
                </a:solidFill>
                <a:latin typeface="Arial"/>
                <a:cs typeface="Arial"/>
              </a:rPr>
              <a:t>set</a:t>
            </a:r>
            <a:r>
              <a:rPr sz="1100" spc="6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363634"/>
                </a:solidFill>
                <a:latin typeface="Arial"/>
                <a:cs typeface="Arial"/>
              </a:rPr>
              <a:t>power</a:t>
            </a:r>
            <a:r>
              <a:rPr sz="1100" spc="7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242323"/>
                </a:solidFill>
                <a:latin typeface="Arial"/>
                <a:cs typeface="Arial"/>
              </a:rPr>
              <a:t>tools</a:t>
            </a:r>
            <a:r>
              <a:rPr sz="1100" spc="10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363634"/>
                </a:solidFill>
                <a:latin typeface="Arial"/>
                <a:cs typeface="Arial"/>
              </a:rPr>
              <a:t>and</a:t>
            </a:r>
            <a:r>
              <a:rPr sz="1100" spc="8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363634"/>
                </a:solidFill>
                <a:latin typeface="Arial"/>
                <a:cs typeface="Arial"/>
              </a:rPr>
              <a:t>heat</a:t>
            </a:r>
            <a:r>
              <a:rPr sz="1100" spc="-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63634"/>
                </a:solidFill>
                <a:latin typeface="Arial"/>
                <a:cs typeface="Arial"/>
              </a:rPr>
              <a:t>treated</a:t>
            </a:r>
            <a:r>
              <a:rPr sz="1100" spc="13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55" dirty="0" smtClean="0">
                <a:solidFill>
                  <a:srgbClr val="0E0A0A"/>
                </a:solidFill>
                <a:latin typeface="Arial"/>
                <a:cs typeface="Arial"/>
              </a:rPr>
              <a:t>l</a:t>
            </a:r>
            <a:r>
              <a:rPr sz="1100" spc="5" dirty="0" smtClean="0">
                <a:solidFill>
                  <a:srgbClr val="363634"/>
                </a:solidFill>
                <a:latin typeface="Arial"/>
                <a:cs typeface="Arial"/>
              </a:rPr>
              <a:t>umber</a:t>
            </a:r>
            <a:r>
              <a:rPr sz="1100" spc="4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242323"/>
                </a:solidFill>
                <a:latin typeface="Arial"/>
                <a:cs typeface="Arial"/>
              </a:rPr>
              <a:t>for</a:t>
            </a:r>
            <a:r>
              <a:rPr sz="1100" spc="55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363634"/>
                </a:solidFill>
                <a:latin typeface="Arial"/>
                <a:cs typeface="Arial"/>
              </a:rPr>
              <a:t>any</a:t>
            </a:r>
            <a:r>
              <a:rPr sz="1100" spc="1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25" dirty="0" smtClean="0">
                <a:solidFill>
                  <a:srgbClr val="242323"/>
                </a:solidFill>
                <a:latin typeface="Arial"/>
                <a:cs typeface="Arial"/>
              </a:rPr>
              <a:t>crating</a:t>
            </a:r>
            <a:r>
              <a:rPr sz="1100" spc="15" dirty="0" smtClean="0">
                <a:solidFill>
                  <a:srgbClr val="242323"/>
                </a:solidFill>
                <a:latin typeface="Arial"/>
                <a:cs typeface="Arial"/>
              </a:rPr>
              <a:t> need </a:t>
            </a:r>
            <a:r>
              <a:rPr sz="1100" spc="15" dirty="0" smtClean="0">
                <a:solidFill>
                  <a:srgbClr val="363634"/>
                </a:solidFill>
                <a:latin typeface="Arial"/>
                <a:cs typeface="Arial"/>
              </a:rPr>
              <a:t>all</a:t>
            </a:r>
            <a:r>
              <a:rPr sz="1100" spc="-1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63634"/>
                </a:solidFill>
                <a:latin typeface="Arial"/>
                <a:cs typeface="Arial"/>
              </a:rPr>
              <a:t>our</a:t>
            </a:r>
            <a:r>
              <a:rPr sz="1100" spc="3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63634"/>
                </a:solidFill>
                <a:latin typeface="Arial"/>
                <a:cs typeface="Arial"/>
              </a:rPr>
              <a:t>warehouse</a:t>
            </a:r>
            <a:r>
              <a:rPr sz="1100" spc="6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35" dirty="0" smtClean="0">
                <a:solidFill>
                  <a:srgbClr val="363634"/>
                </a:solidFill>
                <a:latin typeface="Arial"/>
                <a:cs typeface="Arial"/>
              </a:rPr>
              <a:t>em</a:t>
            </a:r>
            <a:r>
              <a:rPr sz="1100" spc="85" dirty="0" smtClean="0">
                <a:solidFill>
                  <a:srgbClr val="363634"/>
                </a:solidFill>
                <a:latin typeface="Arial"/>
                <a:cs typeface="Arial"/>
              </a:rPr>
              <a:t>p</a:t>
            </a:r>
            <a:r>
              <a:rPr sz="1100" spc="-55" dirty="0" smtClean="0">
                <a:solidFill>
                  <a:srgbClr val="0E0A0A"/>
                </a:solidFill>
                <a:latin typeface="Arial"/>
                <a:cs typeface="Arial"/>
              </a:rPr>
              <a:t>l</a:t>
            </a:r>
            <a:r>
              <a:rPr sz="1100" spc="0" dirty="0" smtClean="0">
                <a:solidFill>
                  <a:srgbClr val="363634"/>
                </a:solidFill>
                <a:latin typeface="Arial"/>
                <a:cs typeface="Arial"/>
              </a:rPr>
              <a:t>oyees</a:t>
            </a:r>
            <a:r>
              <a:rPr sz="1100" spc="6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63634"/>
                </a:solidFill>
                <a:latin typeface="Arial"/>
                <a:cs typeface="Arial"/>
              </a:rPr>
              <a:t>are</a:t>
            </a:r>
            <a:r>
              <a:rPr sz="1100" spc="-2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42323"/>
                </a:solidFill>
                <a:latin typeface="Arial"/>
                <a:cs typeface="Arial"/>
              </a:rPr>
              <a:t>trained</a:t>
            </a:r>
            <a:r>
              <a:rPr sz="1100" spc="100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242323"/>
                </a:solidFill>
                <a:latin typeface="Arial"/>
                <a:cs typeface="Arial"/>
              </a:rPr>
              <a:t>to</a:t>
            </a:r>
            <a:r>
              <a:rPr sz="1100" spc="-15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363634"/>
                </a:solidFill>
                <a:latin typeface="Arial"/>
                <a:cs typeface="Arial"/>
              </a:rPr>
              <a:t>handle</a:t>
            </a:r>
            <a:r>
              <a:rPr sz="1100" spc="-1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363634"/>
                </a:solidFill>
                <a:latin typeface="Arial"/>
                <a:cs typeface="Arial"/>
              </a:rPr>
              <a:t>andy</a:t>
            </a:r>
            <a:r>
              <a:rPr sz="1100" spc="6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242323"/>
                </a:solidFill>
                <a:latin typeface="Arial"/>
                <a:cs typeface="Arial"/>
              </a:rPr>
              <a:t>kind</a:t>
            </a:r>
            <a:r>
              <a:rPr sz="1100" spc="10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-45" dirty="0" smtClean="0">
                <a:solidFill>
                  <a:srgbClr val="242323"/>
                </a:solidFill>
                <a:latin typeface="Arial"/>
                <a:cs typeface="Arial"/>
              </a:rPr>
              <a:t>of</a:t>
            </a:r>
            <a:r>
              <a:rPr sz="1100" spc="50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42323"/>
                </a:solidFill>
                <a:latin typeface="Arial"/>
                <a:cs typeface="Arial"/>
              </a:rPr>
              <a:t>freight</a:t>
            </a:r>
            <a:r>
              <a:rPr sz="1100" spc="75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63634"/>
                </a:solidFill>
                <a:latin typeface="Arial"/>
                <a:cs typeface="Arial"/>
              </a:rPr>
              <a:t>or</a:t>
            </a:r>
            <a:r>
              <a:rPr sz="1100" spc="7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242323"/>
                </a:solidFill>
                <a:latin typeface="Arial"/>
                <a:cs typeface="Arial"/>
              </a:rPr>
              <a:t>materials.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82"/>
              </a:spcBef>
            </a:pPr>
            <a:endParaRPr sz="1000"/>
          </a:p>
          <a:p>
            <a:pPr marL="182880" marR="3048000" indent="-164465" algn="just">
              <a:lnSpc>
                <a:spcPct val="100000"/>
              </a:lnSpc>
              <a:buClr>
                <a:srgbClr val="214170"/>
              </a:buClr>
              <a:buFont typeface="Arial"/>
              <a:buChar char="•"/>
              <a:tabLst>
                <a:tab pos="182880" algn="l"/>
              </a:tabLst>
            </a:pPr>
            <a:r>
              <a:rPr sz="1200" spc="25" dirty="0" smtClean="0">
                <a:solidFill>
                  <a:srgbClr val="242323"/>
                </a:solidFill>
                <a:latin typeface="Arial"/>
                <a:cs typeface="Arial"/>
              </a:rPr>
              <a:t>Live</a:t>
            </a:r>
            <a:r>
              <a:rPr sz="1200" spc="40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200" spc="25" dirty="0" smtClean="0">
                <a:solidFill>
                  <a:srgbClr val="363634"/>
                </a:solidFill>
                <a:latin typeface="Arial"/>
                <a:cs typeface="Arial"/>
              </a:rPr>
              <a:t>loading</a:t>
            </a:r>
            <a:r>
              <a:rPr sz="1200" spc="10" dirty="0" smtClean="0">
                <a:solidFill>
                  <a:srgbClr val="363634"/>
                </a:solidFill>
                <a:latin typeface="Arial"/>
                <a:cs typeface="Arial"/>
              </a:rPr>
              <a:t>\</a:t>
            </a:r>
            <a:r>
              <a:rPr sz="1200" spc="25" dirty="0" smtClean="0">
                <a:solidFill>
                  <a:srgbClr val="363634"/>
                </a:solidFill>
                <a:latin typeface="Arial"/>
                <a:cs typeface="Arial"/>
              </a:rPr>
              <a:t>unloading</a:t>
            </a:r>
            <a:r>
              <a:rPr sz="1200" spc="15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363634"/>
                </a:solidFill>
                <a:latin typeface="Arial"/>
                <a:cs typeface="Arial"/>
              </a:rPr>
              <a:t>of</a:t>
            </a:r>
            <a:r>
              <a:rPr sz="1200" spc="6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200" spc="15" dirty="0" smtClean="0">
                <a:solidFill>
                  <a:srgbClr val="363634"/>
                </a:solidFill>
                <a:latin typeface="Arial"/>
                <a:cs typeface="Arial"/>
              </a:rPr>
              <a:t>ocean</a:t>
            </a:r>
            <a:r>
              <a:rPr sz="1200" spc="13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200" spc="15" dirty="0" smtClean="0">
                <a:solidFill>
                  <a:srgbClr val="363634"/>
                </a:solidFill>
                <a:latin typeface="Arial"/>
                <a:cs typeface="Arial"/>
              </a:rPr>
              <a:t>containers</a:t>
            </a:r>
            <a:endParaRPr sz="1200">
              <a:latin typeface="Arial"/>
              <a:cs typeface="Arial"/>
            </a:endParaRPr>
          </a:p>
          <a:p>
            <a:pPr marL="177165" marR="3029585" indent="-158750" algn="just">
              <a:lnSpc>
                <a:spcPct val="100000"/>
              </a:lnSpc>
              <a:spcBef>
                <a:spcPts val="285"/>
              </a:spcBef>
              <a:buClr>
                <a:srgbClr val="214170"/>
              </a:buClr>
              <a:buFont typeface="Arial"/>
              <a:buChar char="•"/>
              <a:tabLst>
                <a:tab pos="177165" algn="l"/>
              </a:tabLst>
            </a:pPr>
            <a:r>
              <a:rPr sz="1200" spc="30" dirty="0" smtClean="0">
                <a:solidFill>
                  <a:srgbClr val="242323"/>
                </a:solidFill>
                <a:latin typeface="Arial"/>
                <a:cs typeface="Arial"/>
              </a:rPr>
              <a:t>Stripping</a:t>
            </a:r>
            <a:r>
              <a:rPr sz="1200" spc="20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363634"/>
                </a:solidFill>
                <a:latin typeface="Arial"/>
                <a:cs typeface="Arial"/>
              </a:rPr>
              <a:t>or</a:t>
            </a:r>
            <a:r>
              <a:rPr sz="1200" spc="14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200" spc="-30" dirty="0" smtClean="0">
                <a:solidFill>
                  <a:srgbClr val="0E0A0A"/>
                </a:solidFill>
                <a:latin typeface="Arial"/>
                <a:cs typeface="Arial"/>
              </a:rPr>
              <a:t>l</a:t>
            </a:r>
            <a:r>
              <a:rPr sz="1200" spc="30" dirty="0" smtClean="0">
                <a:solidFill>
                  <a:srgbClr val="363634"/>
                </a:solidFill>
                <a:latin typeface="Arial"/>
                <a:cs typeface="Arial"/>
              </a:rPr>
              <a:t>oading</a:t>
            </a:r>
            <a:r>
              <a:rPr sz="1200" spc="10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200" spc="0" dirty="0" smtClean="0">
                <a:solidFill>
                  <a:srgbClr val="363634"/>
                </a:solidFill>
                <a:latin typeface="Arial"/>
                <a:cs typeface="Arial"/>
              </a:rPr>
              <a:t>floor</a:t>
            </a:r>
            <a:r>
              <a:rPr sz="1200" spc="14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200" spc="40" dirty="0" smtClean="0">
                <a:solidFill>
                  <a:srgbClr val="363634"/>
                </a:solidFill>
                <a:latin typeface="Arial"/>
                <a:cs typeface="Arial"/>
              </a:rPr>
              <a:t>loaded</a:t>
            </a:r>
            <a:r>
              <a:rPr sz="1200" spc="3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200" spc="15" dirty="0" smtClean="0">
                <a:solidFill>
                  <a:srgbClr val="363634"/>
                </a:solidFill>
                <a:latin typeface="Arial"/>
                <a:cs typeface="Arial"/>
              </a:rPr>
              <a:t>containers</a:t>
            </a:r>
            <a:endParaRPr sz="1200">
              <a:latin typeface="Arial"/>
              <a:cs typeface="Arial"/>
            </a:endParaRPr>
          </a:p>
          <a:p>
            <a:pPr marL="182880" marR="2740660" indent="-164465" algn="just">
              <a:lnSpc>
                <a:spcPct val="100000"/>
              </a:lnSpc>
              <a:spcBef>
                <a:spcPts val="285"/>
              </a:spcBef>
              <a:buClr>
                <a:srgbClr val="214170"/>
              </a:buClr>
              <a:buFont typeface="Arial"/>
              <a:buChar char="•"/>
              <a:tabLst>
                <a:tab pos="182880" algn="l"/>
              </a:tabLst>
            </a:pPr>
            <a:r>
              <a:rPr sz="1200" spc="20" dirty="0" smtClean="0">
                <a:solidFill>
                  <a:srgbClr val="242323"/>
                </a:solidFill>
                <a:latin typeface="Arial"/>
                <a:cs typeface="Arial"/>
              </a:rPr>
              <a:t>Multiple</a:t>
            </a:r>
            <a:r>
              <a:rPr sz="1200" spc="75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200" spc="25" dirty="0" smtClean="0">
                <a:solidFill>
                  <a:srgbClr val="242323"/>
                </a:solidFill>
                <a:latin typeface="Arial"/>
                <a:cs typeface="Arial"/>
              </a:rPr>
              <a:t>party</a:t>
            </a:r>
            <a:r>
              <a:rPr sz="1200" spc="50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200" spc="10" dirty="0" smtClean="0">
                <a:solidFill>
                  <a:srgbClr val="242323"/>
                </a:solidFill>
                <a:latin typeface="Arial"/>
                <a:cs typeface="Arial"/>
              </a:rPr>
              <a:t>routing</a:t>
            </a:r>
            <a:r>
              <a:rPr sz="1200" spc="60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200" spc="-10" dirty="0" smtClean="0">
                <a:solidFill>
                  <a:srgbClr val="363634"/>
                </a:solidFill>
                <a:latin typeface="Arial"/>
                <a:cs typeface="Arial"/>
              </a:rPr>
              <a:t>of</a:t>
            </a:r>
            <a:r>
              <a:rPr sz="1200" spc="114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200" spc="35" dirty="0" smtClean="0">
                <a:solidFill>
                  <a:srgbClr val="363634"/>
                </a:solidFill>
                <a:latin typeface="Arial"/>
                <a:cs typeface="Arial"/>
              </a:rPr>
              <a:t>inbound</a:t>
            </a:r>
            <a:r>
              <a:rPr sz="1200" spc="3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200" spc="20" dirty="0" smtClean="0">
                <a:solidFill>
                  <a:srgbClr val="363634"/>
                </a:solidFill>
                <a:latin typeface="Arial"/>
                <a:cs typeface="Arial"/>
              </a:rPr>
              <a:t>consolidations</a:t>
            </a:r>
            <a:endParaRPr sz="1200">
              <a:latin typeface="Arial"/>
              <a:cs typeface="Arial"/>
            </a:endParaRPr>
          </a:p>
          <a:p>
            <a:pPr marL="182880" marR="4979670" indent="-164465" algn="just">
              <a:lnSpc>
                <a:spcPct val="100000"/>
              </a:lnSpc>
              <a:spcBef>
                <a:spcPts val="285"/>
              </a:spcBef>
              <a:buClr>
                <a:srgbClr val="214170"/>
              </a:buClr>
              <a:buFont typeface="Arial"/>
              <a:buChar char="•"/>
              <a:tabLst>
                <a:tab pos="182880" algn="l"/>
              </a:tabLst>
            </a:pPr>
            <a:r>
              <a:rPr sz="1200" spc="5" dirty="0" smtClean="0">
                <a:solidFill>
                  <a:srgbClr val="242323"/>
                </a:solidFill>
                <a:latin typeface="Arial"/>
                <a:cs typeface="Arial"/>
              </a:rPr>
              <a:t>Monthly</a:t>
            </a:r>
            <a:r>
              <a:rPr sz="1200" spc="80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200" spc="10" dirty="0" smtClean="0">
                <a:solidFill>
                  <a:srgbClr val="363634"/>
                </a:solidFill>
                <a:latin typeface="Arial"/>
                <a:cs typeface="Arial"/>
              </a:rPr>
              <a:t>storage</a:t>
            </a:r>
            <a:endParaRPr sz="1200">
              <a:latin typeface="Arial"/>
              <a:cs typeface="Arial"/>
            </a:endParaRPr>
          </a:p>
          <a:p>
            <a:pPr marL="189230" marR="3121025" indent="-170815" algn="just">
              <a:lnSpc>
                <a:spcPct val="100000"/>
              </a:lnSpc>
              <a:spcBef>
                <a:spcPts val="285"/>
              </a:spcBef>
              <a:buClr>
                <a:srgbClr val="214170"/>
              </a:buClr>
              <a:buFont typeface="Arial"/>
              <a:buChar char="•"/>
              <a:tabLst>
                <a:tab pos="189230" algn="l"/>
              </a:tabLst>
            </a:pPr>
            <a:r>
              <a:rPr sz="1200" spc="10" dirty="0" smtClean="0">
                <a:solidFill>
                  <a:srgbClr val="363634"/>
                </a:solidFill>
                <a:latin typeface="Arial"/>
                <a:cs typeface="Arial"/>
              </a:rPr>
              <a:t>Inventory</a:t>
            </a:r>
            <a:r>
              <a:rPr sz="1200" spc="5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200" spc="5" dirty="0" smtClean="0">
                <a:solidFill>
                  <a:srgbClr val="242323"/>
                </a:solidFill>
                <a:latin typeface="Arial"/>
                <a:cs typeface="Arial"/>
              </a:rPr>
              <a:t>management</a:t>
            </a:r>
            <a:r>
              <a:rPr sz="1200" spc="150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200" spc="50" dirty="0" smtClean="0">
                <a:solidFill>
                  <a:srgbClr val="363634"/>
                </a:solidFill>
                <a:latin typeface="Arial"/>
                <a:cs typeface="Arial"/>
              </a:rPr>
              <a:t>and</a:t>
            </a:r>
            <a:r>
              <a:rPr sz="1200" spc="-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200" spc="60" dirty="0" smtClean="0">
                <a:solidFill>
                  <a:srgbClr val="242323"/>
                </a:solidFill>
                <a:latin typeface="Arial"/>
                <a:cs typeface="Arial"/>
              </a:rPr>
              <a:t>qu</a:t>
            </a:r>
            <a:r>
              <a:rPr sz="1200" spc="75" dirty="0" smtClean="0">
                <a:solidFill>
                  <a:srgbClr val="242323"/>
                </a:solidFill>
                <a:latin typeface="Arial"/>
                <a:cs typeface="Arial"/>
              </a:rPr>
              <a:t>a</a:t>
            </a:r>
            <a:r>
              <a:rPr sz="1200" spc="0" dirty="0" smtClean="0">
                <a:solidFill>
                  <a:srgbClr val="0E0A0A"/>
                </a:solidFill>
                <a:latin typeface="Arial"/>
                <a:cs typeface="Arial"/>
              </a:rPr>
              <a:t>l</a:t>
            </a:r>
            <a:r>
              <a:rPr sz="1200" spc="-10" dirty="0" smtClean="0">
                <a:solidFill>
                  <a:srgbClr val="0E0A0A"/>
                </a:solidFill>
                <a:latin typeface="Arial"/>
                <a:cs typeface="Arial"/>
              </a:rPr>
              <a:t>i</a:t>
            </a:r>
            <a:r>
              <a:rPr sz="1200" spc="-10" dirty="0" smtClean="0">
                <a:solidFill>
                  <a:srgbClr val="363634"/>
                </a:solidFill>
                <a:latin typeface="Arial"/>
                <a:cs typeface="Arial"/>
              </a:rPr>
              <a:t>ty</a:t>
            </a:r>
            <a:r>
              <a:rPr sz="1200" spc="8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200" spc="15" dirty="0" smtClean="0">
                <a:solidFill>
                  <a:srgbClr val="242323"/>
                </a:solidFill>
                <a:latin typeface="Arial"/>
                <a:cs typeface="Arial"/>
              </a:rPr>
              <a:t>control</a:t>
            </a:r>
            <a:endParaRPr sz="1200">
              <a:latin typeface="Arial"/>
              <a:cs typeface="Arial"/>
            </a:endParaRPr>
          </a:p>
          <a:p>
            <a:pPr marL="182880" marR="4664710" indent="-164465" algn="just">
              <a:lnSpc>
                <a:spcPct val="100000"/>
              </a:lnSpc>
              <a:spcBef>
                <a:spcPts val="285"/>
              </a:spcBef>
              <a:buClr>
                <a:srgbClr val="214170"/>
              </a:buClr>
              <a:buFont typeface="Arial"/>
              <a:buChar char="•"/>
              <a:tabLst>
                <a:tab pos="182880" algn="l"/>
              </a:tabLst>
            </a:pPr>
            <a:r>
              <a:rPr sz="1200" spc="20" dirty="0" smtClean="0">
                <a:solidFill>
                  <a:srgbClr val="242323"/>
                </a:solidFill>
                <a:latin typeface="Arial"/>
                <a:cs typeface="Arial"/>
              </a:rPr>
              <a:t>Packaging</a:t>
            </a:r>
            <a:r>
              <a:rPr sz="1200" spc="65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200" spc="20" dirty="0" smtClean="0">
                <a:solidFill>
                  <a:srgbClr val="363634"/>
                </a:solidFill>
                <a:latin typeface="Arial"/>
                <a:cs typeface="Arial"/>
              </a:rPr>
              <a:t>&amp;</a:t>
            </a:r>
            <a:r>
              <a:rPr sz="1200" spc="3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200" spc="25" dirty="0" smtClean="0">
                <a:solidFill>
                  <a:srgbClr val="363634"/>
                </a:solidFill>
                <a:latin typeface="Arial"/>
                <a:cs typeface="Arial"/>
              </a:rPr>
              <a:t>crating</a:t>
            </a:r>
            <a:endParaRPr sz="1200">
              <a:latin typeface="Arial"/>
              <a:cs typeface="Arial"/>
            </a:endParaRPr>
          </a:p>
          <a:p>
            <a:pPr marL="177165" marR="3584575" indent="-158750" algn="just">
              <a:lnSpc>
                <a:spcPct val="100000"/>
              </a:lnSpc>
              <a:spcBef>
                <a:spcPts val="285"/>
              </a:spcBef>
              <a:buClr>
                <a:srgbClr val="214170"/>
              </a:buClr>
              <a:buFont typeface="Arial"/>
              <a:buChar char="•"/>
              <a:tabLst>
                <a:tab pos="177165" algn="l"/>
              </a:tabLst>
            </a:pPr>
            <a:r>
              <a:rPr sz="1200" spc="-30" dirty="0" smtClean="0">
                <a:solidFill>
                  <a:srgbClr val="363634"/>
                </a:solidFill>
                <a:latin typeface="Arial"/>
                <a:cs typeface="Arial"/>
              </a:rPr>
              <a:t>Va</a:t>
            </a:r>
            <a:r>
              <a:rPr sz="1200" spc="-22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200" spc="-30" dirty="0" smtClean="0">
                <a:solidFill>
                  <a:srgbClr val="0E0A0A"/>
                </a:solidFill>
                <a:latin typeface="Arial"/>
                <a:cs typeface="Arial"/>
              </a:rPr>
              <a:t>l</a:t>
            </a:r>
            <a:r>
              <a:rPr sz="1200" spc="30" dirty="0" smtClean="0">
                <a:solidFill>
                  <a:srgbClr val="363634"/>
                </a:solidFill>
                <a:latin typeface="Arial"/>
                <a:cs typeface="Arial"/>
              </a:rPr>
              <a:t>ue</a:t>
            </a:r>
            <a:r>
              <a:rPr sz="1200" spc="-1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200" spc="60" dirty="0" smtClean="0">
                <a:solidFill>
                  <a:srgbClr val="363634"/>
                </a:solidFill>
                <a:latin typeface="Arial"/>
                <a:cs typeface="Arial"/>
              </a:rPr>
              <a:t>added</a:t>
            </a:r>
            <a:r>
              <a:rPr sz="1200" spc="5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200" spc="20" dirty="0" smtClean="0">
                <a:solidFill>
                  <a:srgbClr val="242323"/>
                </a:solidFill>
                <a:latin typeface="Arial"/>
                <a:cs typeface="Arial"/>
              </a:rPr>
              <a:t>services</a:t>
            </a:r>
            <a:r>
              <a:rPr sz="1200" spc="125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200" spc="20" dirty="0" smtClean="0">
                <a:solidFill>
                  <a:srgbClr val="363634"/>
                </a:solidFill>
                <a:latin typeface="Arial"/>
                <a:cs typeface="Arial"/>
              </a:rPr>
              <a:t>upon</a:t>
            </a:r>
            <a:r>
              <a:rPr sz="1200" spc="8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200" spc="10" dirty="0" smtClean="0">
                <a:solidFill>
                  <a:srgbClr val="242323"/>
                </a:solidFill>
                <a:latin typeface="Arial"/>
                <a:cs typeface="Arial"/>
              </a:rPr>
              <a:t>request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016" y="9024669"/>
            <a:ext cx="6315710" cy="10928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29000"/>
              </a:lnSpc>
            </a:pPr>
            <a:r>
              <a:rPr sz="1100" spc="-10" dirty="0" smtClean="0">
                <a:solidFill>
                  <a:srgbClr val="363634"/>
                </a:solidFill>
                <a:latin typeface="Arial"/>
                <a:cs typeface="Arial"/>
              </a:rPr>
              <a:t>Our</a:t>
            </a:r>
            <a:r>
              <a:rPr sz="1100" spc="6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242323"/>
                </a:solidFill>
                <a:latin typeface="Arial"/>
                <a:cs typeface="Arial"/>
              </a:rPr>
              <a:t>modern</a:t>
            </a:r>
            <a:r>
              <a:rPr sz="1100" spc="15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363634"/>
                </a:solidFill>
                <a:latin typeface="Arial"/>
                <a:cs typeface="Arial"/>
              </a:rPr>
              <a:t>fac</a:t>
            </a:r>
            <a:r>
              <a:rPr sz="1100" spc="95" dirty="0" smtClean="0">
                <a:solidFill>
                  <a:srgbClr val="363634"/>
                </a:solidFill>
                <a:latin typeface="Arial"/>
                <a:cs typeface="Arial"/>
              </a:rPr>
              <a:t>i</a:t>
            </a:r>
            <a:r>
              <a:rPr sz="1100" spc="-10" dirty="0" smtClean="0">
                <a:solidFill>
                  <a:srgbClr val="0E0A0A"/>
                </a:solidFill>
                <a:latin typeface="Arial"/>
                <a:cs typeface="Arial"/>
              </a:rPr>
              <a:t>l</a:t>
            </a:r>
            <a:r>
              <a:rPr sz="1100" spc="-5" dirty="0" smtClean="0">
                <a:solidFill>
                  <a:srgbClr val="242323"/>
                </a:solidFill>
                <a:latin typeface="Arial"/>
                <a:cs typeface="Arial"/>
              </a:rPr>
              <a:t>ities</a:t>
            </a:r>
            <a:r>
              <a:rPr sz="1100" spc="-10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363634"/>
                </a:solidFill>
                <a:latin typeface="Arial"/>
                <a:cs typeface="Arial"/>
              </a:rPr>
              <a:t>are</a:t>
            </a:r>
            <a:r>
              <a:rPr sz="1100" spc="-2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35" dirty="0" smtClean="0">
                <a:solidFill>
                  <a:srgbClr val="363634"/>
                </a:solidFill>
                <a:latin typeface="Arial"/>
                <a:cs typeface="Arial"/>
              </a:rPr>
              <a:t>equipped</a:t>
            </a:r>
            <a:r>
              <a:rPr sz="1100" spc="3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363634"/>
                </a:solidFill>
                <a:latin typeface="Arial"/>
                <a:cs typeface="Arial"/>
              </a:rPr>
              <a:t>with</a:t>
            </a:r>
            <a:r>
              <a:rPr sz="1100" spc="4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363634"/>
                </a:solidFill>
                <a:latin typeface="Arial"/>
                <a:cs typeface="Arial"/>
              </a:rPr>
              <a:t>the</a:t>
            </a:r>
            <a:r>
              <a:rPr sz="1100" spc="3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363634"/>
                </a:solidFill>
                <a:latin typeface="Arial"/>
                <a:cs typeface="Arial"/>
              </a:rPr>
              <a:t>most</a:t>
            </a:r>
            <a:r>
              <a:rPr sz="1100" spc="-5" dirty="0" smtClean="0">
                <a:solidFill>
                  <a:srgbClr val="363634"/>
                </a:solidFill>
                <a:latin typeface="Arial"/>
                <a:cs typeface="Arial"/>
              </a:rPr>
              <a:t> state-of-the-art </a:t>
            </a:r>
            <a:r>
              <a:rPr sz="1100" spc="-15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363634"/>
                </a:solidFill>
                <a:latin typeface="Arial"/>
                <a:cs typeface="Arial"/>
              </a:rPr>
              <a:t>equipment</a:t>
            </a:r>
            <a:r>
              <a:rPr sz="1100" spc="6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63634"/>
                </a:solidFill>
                <a:latin typeface="Arial"/>
                <a:cs typeface="Arial"/>
              </a:rPr>
              <a:t>for</a:t>
            </a:r>
            <a:r>
              <a:rPr sz="1100" spc="10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30" dirty="0" smtClean="0">
                <a:solidFill>
                  <a:srgbClr val="363634"/>
                </a:solidFill>
                <a:latin typeface="Arial"/>
                <a:cs typeface="Arial"/>
              </a:rPr>
              <a:t>packing</a:t>
            </a:r>
            <a:r>
              <a:rPr sz="1100" spc="-10" dirty="0" smtClean="0">
                <a:solidFill>
                  <a:srgbClr val="363634"/>
                </a:solidFill>
                <a:latin typeface="Arial"/>
                <a:cs typeface="Arial"/>
              </a:rPr>
              <a:t> your</a:t>
            </a:r>
            <a:r>
              <a:rPr sz="1100" spc="7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363634"/>
                </a:solidFill>
                <a:latin typeface="Arial"/>
                <a:cs typeface="Arial"/>
              </a:rPr>
              <a:t>items.</a:t>
            </a:r>
            <a:r>
              <a:rPr sz="1100" spc="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50" dirty="0" smtClean="0">
                <a:solidFill>
                  <a:srgbClr val="363634"/>
                </a:solidFill>
                <a:latin typeface="Arial"/>
                <a:cs typeface="Arial"/>
              </a:rPr>
              <a:t>We</a:t>
            </a:r>
            <a:r>
              <a:rPr sz="1100" spc="4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363634"/>
                </a:solidFill>
                <a:latin typeface="Arial"/>
                <a:cs typeface="Arial"/>
              </a:rPr>
              <a:t>offer</a:t>
            </a:r>
            <a:r>
              <a:rPr sz="1100" spc="5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242323"/>
                </a:solidFill>
                <a:latin typeface="Arial"/>
                <a:cs typeface="Arial"/>
              </a:rPr>
              <a:t>the</a:t>
            </a:r>
            <a:r>
              <a:rPr sz="1100" spc="35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363634"/>
                </a:solidFill>
                <a:latin typeface="Arial"/>
                <a:cs typeface="Arial"/>
              </a:rPr>
              <a:t>highest</a:t>
            </a:r>
            <a:r>
              <a:rPr sz="1100" spc="8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63634"/>
                </a:solidFill>
                <a:latin typeface="Arial"/>
                <a:cs typeface="Arial"/>
              </a:rPr>
              <a:t>level</a:t>
            </a:r>
            <a:r>
              <a:rPr sz="1100" spc="-3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45" dirty="0" smtClean="0">
                <a:solidFill>
                  <a:srgbClr val="363634"/>
                </a:solidFill>
                <a:latin typeface="Arial"/>
                <a:cs typeface="Arial"/>
              </a:rPr>
              <a:t>of</a:t>
            </a:r>
            <a:r>
              <a:rPr sz="1100" spc="5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42323"/>
                </a:solidFill>
                <a:latin typeface="Arial"/>
                <a:cs typeface="Arial"/>
              </a:rPr>
              <a:t>security,</a:t>
            </a:r>
            <a:r>
              <a:rPr sz="1100" spc="65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363634"/>
                </a:solidFill>
                <a:latin typeface="Arial"/>
                <a:cs typeface="Arial"/>
              </a:rPr>
              <a:t>including</a:t>
            </a:r>
            <a:r>
              <a:rPr sz="1100" spc="2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63634"/>
                </a:solidFill>
                <a:latin typeface="Arial"/>
                <a:cs typeface="Arial"/>
              </a:rPr>
              <a:t>video</a:t>
            </a:r>
            <a:r>
              <a:rPr sz="1100" spc="8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63634"/>
                </a:solidFill>
                <a:latin typeface="Arial"/>
                <a:cs typeface="Arial"/>
              </a:rPr>
              <a:t>surv</a:t>
            </a:r>
            <a:r>
              <a:rPr sz="1100" spc="60" dirty="0" smtClean="0">
                <a:solidFill>
                  <a:srgbClr val="363634"/>
                </a:solidFill>
                <a:latin typeface="Arial"/>
                <a:cs typeface="Arial"/>
              </a:rPr>
              <a:t>e</a:t>
            </a:r>
            <a:r>
              <a:rPr sz="1100" spc="-10" dirty="0" smtClean="0">
                <a:solidFill>
                  <a:srgbClr val="0E0A0A"/>
                </a:solidFill>
                <a:latin typeface="Arial"/>
                <a:cs typeface="Arial"/>
              </a:rPr>
              <a:t>i</a:t>
            </a:r>
            <a:r>
              <a:rPr sz="1100" spc="5" dirty="0" smtClean="0">
                <a:solidFill>
                  <a:srgbClr val="363634"/>
                </a:solidFill>
                <a:latin typeface="Arial"/>
                <a:cs typeface="Arial"/>
              </a:rPr>
              <a:t>llanc</a:t>
            </a:r>
            <a:r>
              <a:rPr sz="1100" spc="50" dirty="0" smtClean="0">
                <a:solidFill>
                  <a:srgbClr val="363634"/>
                </a:solidFill>
                <a:latin typeface="Arial"/>
                <a:cs typeface="Arial"/>
              </a:rPr>
              <a:t>e</a:t>
            </a:r>
            <a:r>
              <a:rPr sz="1100" spc="60" dirty="0" smtClean="0">
                <a:solidFill>
                  <a:srgbClr val="525252"/>
                </a:solidFill>
                <a:latin typeface="Arial"/>
                <a:cs typeface="Arial"/>
              </a:rPr>
              <a:t>,</a:t>
            </a:r>
            <a:r>
              <a:rPr sz="1100" spc="-15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363634"/>
                </a:solidFill>
                <a:latin typeface="Arial"/>
                <a:cs typeface="Arial"/>
              </a:rPr>
              <a:t>so</a:t>
            </a:r>
            <a:r>
              <a:rPr sz="1100" spc="-3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363634"/>
                </a:solidFill>
                <a:latin typeface="Arial"/>
                <a:cs typeface="Arial"/>
              </a:rPr>
              <a:t>you</a:t>
            </a:r>
            <a:r>
              <a:rPr sz="1100" spc="1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25" dirty="0" smtClean="0">
                <a:solidFill>
                  <a:srgbClr val="242323"/>
                </a:solidFill>
                <a:latin typeface="Arial"/>
                <a:cs typeface="Arial"/>
              </a:rPr>
              <a:t>can</a:t>
            </a:r>
            <a:r>
              <a:rPr sz="1100" spc="-10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63634"/>
                </a:solidFill>
                <a:latin typeface="Arial"/>
                <a:cs typeface="Arial"/>
              </a:rPr>
              <a:t>rest</a:t>
            </a:r>
            <a:r>
              <a:rPr sz="1100" spc="3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63634"/>
                </a:solidFill>
                <a:latin typeface="Arial"/>
                <a:cs typeface="Arial"/>
              </a:rPr>
              <a:t>assured</a:t>
            </a:r>
            <a:r>
              <a:rPr sz="1100" spc="9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242323"/>
                </a:solidFill>
                <a:latin typeface="Arial"/>
                <a:cs typeface="Arial"/>
              </a:rPr>
              <a:t>knowing</a:t>
            </a:r>
            <a:r>
              <a:rPr sz="1100" spc="5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-25" dirty="0" smtClean="0">
                <a:solidFill>
                  <a:srgbClr val="363634"/>
                </a:solidFill>
                <a:latin typeface="Arial"/>
                <a:cs typeface="Arial"/>
              </a:rPr>
              <a:t>that</a:t>
            </a:r>
            <a:r>
              <a:rPr sz="1100" spc="4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35" dirty="0" smtClean="0">
                <a:solidFill>
                  <a:srgbClr val="363634"/>
                </a:solidFill>
                <a:latin typeface="Arial"/>
                <a:cs typeface="Arial"/>
              </a:rPr>
              <a:t>your</a:t>
            </a:r>
            <a:r>
              <a:rPr sz="1100" spc="12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63634"/>
                </a:solidFill>
                <a:latin typeface="Arial"/>
                <a:cs typeface="Arial"/>
              </a:rPr>
              <a:t>products</a:t>
            </a:r>
            <a:r>
              <a:rPr sz="1100" spc="-15" dirty="0" smtClean="0">
                <a:solidFill>
                  <a:srgbClr val="363634"/>
                </a:solidFill>
                <a:latin typeface="Arial"/>
                <a:cs typeface="Arial"/>
              </a:rPr>
              <a:t> will</a:t>
            </a:r>
            <a:r>
              <a:rPr sz="1100" spc="8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40" dirty="0" smtClean="0">
                <a:solidFill>
                  <a:srgbClr val="363634"/>
                </a:solidFill>
                <a:latin typeface="Arial"/>
                <a:cs typeface="Arial"/>
              </a:rPr>
              <a:t>not</a:t>
            </a:r>
            <a:r>
              <a:rPr sz="1100" spc="3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35" dirty="0" smtClean="0">
                <a:solidFill>
                  <a:srgbClr val="363634"/>
                </a:solidFill>
                <a:latin typeface="Arial"/>
                <a:cs typeface="Arial"/>
              </a:rPr>
              <a:t>be</a:t>
            </a:r>
            <a:r>
              <a:rPr sz="1100" spc="-7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242323"/>
                </a:solidFill>
                <a:latin typeface="Arial"/>
                <a:cs typeface="Arial"/>
              </a:rPr>
              <a:t>tampered</a:t>
            </a:r>
            <a:r>
              <a:rPr sz="1100" spc="30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65" dirty="0" smtClean="0">
                <a:solidFill>
                  <a:srgbClr val="363634"/>
                </a:solidFill>
                <a:latin typeface="Arial"/>
                <a:cs typeface="Arial"/>
              </a:rPr>
              <a:t>w</a:t>
            </a:r>
            <a:r>
              <a:rPr sz="1100" spc="-55" dirty="0" smtClean="0">
                <a:solidFill>
                  <a:srgbClr val="0E0A0A"/>
                </a:solidFill>
                <a:latin typeface="Arial"/>
                <a:cs typeface="Arial"/>
              </a:rPr>
              <a:t>i</a:t>
            </a:r>
            <a:r>
              <a:rPr sz="1100" spc="5" dirty="0" smtClean="0">
                <a:solidFill>
                  <a:srgbClr val="363634"/>
                </a:solidFill>
                <a:latin typeface="Arial"/>
                <a:cs typeface="Arial"/>
              </a:rPr>
              <a:t>th</a:t>
            </a:r>
            <a:r>
              <a:rPr sz="1100" spc="-5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363634"/>
                </a:solidFill>
                <a:latin typeface="Arial"/>
                <a:cs typeface="Arial"/>
              </a:rPr>
              <a:t>at </a:t>
            </a:r>
            <a:r>
              <a:rPr sz="1100" spc="-25" dirty="0" smtClean="0">
                <a:solidFill>
                  <a:srgbClr val="242323"/>
                </a:solidFill>
                <a:latin typeface="Arial"/>
                <a:cs typeface="Arial"/>
              </a:rPr>
              <a:t>our</a:t>
            </a:r>
            <a:r>
              <a:rPr sz="1100" spc="35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242323"/>
                </a:solidFill>
                <a:latin typeface="Arial"/>
                <a:cs typeface="Arial"/>
              </a:rPr>
              <a:t>facility.</a:t>
            </a:r>
            <a:r>
              <a:rPr sz="1100" spc="80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-45" dirty="0" smtClean="0">
                <a:solidFill>
                  <a:srgbClr val="363634"/>
                </a:solidFill>
                <a:latin typeface="Arial"/>
                <a:cs typeface="Arial"/>
              </a:rPr>
              <a:t>Our</a:t>
            </a:r>
            <a:r>
              <a:rPr sz="1100" spc="8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363634"/>
                </a:solidFill>
                <a:latin typeface="Arial"/>
                <a:cs typeface="Arial"/>
              </a:rPr>
              <a:t>employees</a:t>
            </a:r>
            <a:r>
              <a:rPr sz="1100" spc="5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63634"/>
                </a:solidFill>
                <a:latin typeface="Arial"/>
                <a:cs typeface="Arial"/>
              </a:rPr>
              <a:t>are</a:t>
            </a:r>
            <a:r>
              <a:rPr sz="1100" spc="-7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30" dirty="0" smtClean="0">
                <a:solidFill>
                  <a:srgbClr val="242323"/>
                </a:solidFill>
                <a:latin typeface="Arial"/>
                <a:cs typeface="Arial"/>
              </a:rPr>
              <a:t>TSA-Compliant</a:t>
            </a:r>
            <a:r>
              <a:rPr sz="1100" spc="-125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60" dirty="0" smtClean="0">
                <a:solidFill>
                  <a:srgbClr val="525252"/>
                </a:solidFill>
                <a:latin typeface="Arial"/>
                <a:cs typeface="Arial"/>
              </a:rPr>
              <a:t>,</a:t>
            </a:r>
            <a:r>
              <a:rPr sz="1100" spc="-15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363634"/>
                </a:solidFill>
                <a:latin typeface="Arial"/>
                <a:cs typeface="Arial"/>
              </a:rPr>
              <a:t>and</a:t>
            </a:r>
            <a:r>
              <a:rPr sz="1100" spc="4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363634"/>
                </a:solidFill>
                <a:latin typeface="Arial"/>
                <a:cs typeface="Arial"/>
              </a:rPr>
              <a:t>are</a:t>
            </a:r>
            <a:r>
              <a:rPr sz="1100" spc="-10" dirty="0" smtClean="0">
                <a:solidFill>
                  <a:srgbClr val="363634"/>
                </a:solidFill>
                <a:latin typeface="Arial"/>
                <a:cs typeface="Arial"/>
              </a:rPr>
              <a:t> trained</a:t>
            </a:r>
            <a:r>
              <a:rPr sz="1100" spc="4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363634"/>
                </a:solidFill>
                <a:latin typeface="Arial"/>
                <a:cs typeface="Arial"/>
              </a:rPr>
              <a:t>to</a:t>
            </a:r>
            <a:r>
              <a:rPr sz="1100" spc="-1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363634"/>
                </a:solidFill>
                <a:latin typeface="Arial"/>
                <a:cs typeface="Arial"/>
              </a:rPr>
              <a:t>specific</a:t>
            </a:r>
            <a:r>
              <a:rPr sz="1100" spc="9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63634"/>
                </a:solidFill>
                <a:latin typeface="Arial"/>
                <a:cs typeface="Arial"/>
              </a:rPr>
              <a:t>standards</a:t>
            </a:r>
            <a:r>
              <a:rPr sz="1100" spc="9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63634"/>
                </a:solidFill>
                <a:latin typeface="Arial"/>
                <a:cs typeface="Arial"/>
              </a:rPr>
              <a:t>to</a:t>
            </a:r>
            <a:r>
              <a:rPr sz="1100" spc="3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63634"/>
                </a:solidFill>
                <a:latin typeface="Arial"/>
                <a:cs typeface="Arial"/>
              </a:rPr>
              <a:t>maintain</a:t>
            </a:r>
            <a:r>
              <a:rPr sz="1100" spc="-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242323"/>
                </a:solidFill>
                <a:latin typeface="Arial"/>
                <a:cs typeface="Arial"/>
              </a:rPr>
              <a:t>the</a:t>
            </a:r>
            <a:r>
              <a:rPr sz="1100" spc="35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242323"/>
                </a:solidFill>
                <a:latin typeface="Arial"/>
                <a:cs typeface="Arial"/>
              </a:rPr>
              <a:t>highest</a:t>
            </a:r>
            <a:r>
              <a:rPr sz="1100" spc="80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63634"/>
                </a:solidFill>
                <a:latin typeface="Arial"/>
                <a:cs typeface="Arial"/>
              </a:rPr>
              <a:t>level</a:t>
            </a:r>
            <a:r>
              <a:rPr sz="1100" spc="-3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363634"/>
                </a:solidFill>
                <a:latin typeface="Arial"/>
                <a:cs typeface="Arial"/>
              </a:rPr>
              <a:t>of </a:t>
            </a:r>
            <a:r>
              <a:rPr sz="1100" spc="-10" dirty="0" smtClean="0">
                <a:solidFill>
                  <a:srgbClr val="363634"/>
                </a:solidFill>
                <a:latin typeface="Arial"/>
                <a:cs typeface="Arial"/>
              </a:rPr>
              <a:t>workmanship.  </a:t>
            </a:r>
            <a:r>
              <a:rPr sz="1100" spc="-12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363634"/>
                </a:solidFill>
                <a:latin typeface="Arial"/>
                <a:cs typeface="Arial"/>
              </a:rPr>
              <a:t>From</a:t>
            </a:r>
            <a:r>
              <a:rPr sz="1100" spc="-4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25" dirty="0" smtClean="0">
                <a:solidFill>
                  <a:srgbClr val="363634"/>
                </a:solidFill>
                <a:latin typeface="Arial"/>
                <a:cs typeface="Arial"/>
              </a:rPr>
              <a:t>our</a:t>
            </a:r>
            <a:r>
              <a:rPr sz="1100" spc="35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63634"/>
                </a:solidFill>
                <a:latin typeface="Arial"/>
                <a:cs typeface="Arial"/>
              </a:rPr>
              <a:t>trained</a:t>
            </a:r>
            <a:r>
              <a:rPr sz="1100" spc="4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363634"/>
                </a:solidFill>
                <a:latin typeface="Arial"/>
                <a:cs typeface="Arial"/>
              </a:rPr>
              <a:t>fork-lift </a:t>
            </a:r>
            <a:r>
              <a:rPr sz="1100" spc="-5" dirty="0" smtClean="0">
                <a:solidFill>
                  <a:srgbClr val="242323"/>
                </a:solidFill>
                <a:latin typeface="Arial"/>
                <a:cs typeface="Arial"/>
              </a:rPr>
              <a:t>drivers</a:t>
            </a:r>
            <a:r>
              <a:rPr sz="1100" spc="-170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60" dirty="0" smtClean="0">
                <a:solidFill>
                  <a:srgbClr val="525252"/>
                </a:solidFill>
                <a:latin typeface="Arial"/>
                <a:cs typeface="Arial"/>
              </a:rPr>
              <a:t>,</a:t>
            </a:r>
            <a:r>
              <a:rPr sz="1100" spc="-150" dirty="0" smtClean="0">
                <a:solidFill>
                  <a:srgbClr val="525252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63634"/>
                </a:solidFill>
                <a:latin typeface="Arial"/>
                <a:cs typeface="Arial"/>
              </a:rPr>
              <a:t>to</a:t>
            </a:r>
            <a:r>
              <a:rPr sz="1100" spc="30" dirty="0" smtClean="0">
                <a:solidFill>
                  <a:srgbClr val="363634"/>
                </a:solidFill>
                <a:latin typeface="Arial"/>
                <a:cs typeface="Arial"/>
              </a:rPr>
              <a:t> </a:t>
            </a:r>
            <a:r>
              <a:rPr sz="1100" spc="-25" dirty="0" smtClean="0">
                <a:solidFill>
                  <a:srgbClr val="242323"/>
                </a:solidFill>
                <a:latin typeface="Arial"/>
                <a:cs typeface="Arial"/>
              </a:rPr>
              <a:t>our</a:t>
            </a:r>
            <a:r>
              <a:rPr sz="1100" spc="85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42323"/>
                </a:solidFill>
                <a:latin typeface="Arial"/>
                <a:cs typeface="Arial"/>
              </a:rPr>
              <a:t>craters</a:t>
            </a:r>
            <a:r>
              <a:rPr sz="1100" spc="-200" dirty="0" smtClean="0">
                <a:solidFill>
                  <a:srgbClr val="242323"/>
                </a:solidFill>
                <a:latin typeface="Arial"/>
                <a:cs typeface="Arial"/>
              </a:rPr>
              <a:t> </a:t>
            </a:r>
            <a:r>
              <a:rPr sz="1100" spc="85" dirty="0" smtClean="0">
                <a:solidFill>
                  <a:srgbClr val="0E0A0A"/>
                </a:solidFill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9616" y="2962655"/>
            <a:ext cx="2316480" cy="1645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35552" y="2962655"/>
            <a:ext cx="2292096" cy="1658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1391" y="6400799"/>
            <a:ext cx="5376672" cy="3096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3200" y="161470"/>
            <a:ext cx="7547294" cy="0"/>
          </a:xfrm>
          <a:custGeom>
            <a:avLst/>
            <a:gdLst/>
            <a:ahLst/>
            <a:cxnLst/>
            <a:rect l="l" t="t" r="r" b="b"/>
            <a:pathLst>
              <a:path w="7547294">
                <a:moveTo>
                  <a:pt x="0" y="0"/>
                </a:moveTo>
                <a:lnTo>
                  <a:pt x="7547294" y="0"/>
                </a:lnTo>
              </a:path>
            </a:pathLst>
          </a:custGeom>
          <a:ln w="18274">
            <a:solidFill>
              <a:srgbClr val="DBD8D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429" y="152330"/>
            <a:ext cx="0" cy="10669270"/>
          </a:xfrm>
          <a:custGeom>
            <a:avLst/>
            <a:gdLst/>
            <a:ahLst/>
            <a:cxnLst/>
            <a:rect l="l" t="t" r="r" b="b"/>
            <a:pathLst>
              <a:path h="10669270">
                <a:moveTo>
                  <a:pt x="0" y="10669270"/>
                </a:moveTo>
                <a:lnTo>
                  <a:pt x="0" y="0"/>
                </a:lnTo>
              </a:path>
            </a:pathLst>
          </a:custGeom>
          <a:ln w="30457">
            <a:solidFill>
              <a:srgbClr val="D4D4C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2221" y="152330"/>
            <a:ext cx="0" cy="10669270"/>
          </a:xfrm>
          <a:custGeom>
            <a:avLst/>
            <a:gdLst/>
            <a:ahLst/>
            <a:cxnLst/>
            <a:rect l="l" t="t" r="r" b="b"/>
            <a:pathLst>
              <a:path h="10669270">
                <a:moveTo>
                  <a:pt x="0" y="10669270"/>
                </a:moveTo>
                <a:lnTo>
                  <a:pt x="0" y="0"/>
                </a:lnTo>
              </a:path>
            </a:pathLst>
          </a:custGeom>
          <a:ln w="30457">
            <a:solidFill>
              <a:srgbClr val="CFCF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200" y="10803321"/>
            <a:ext cx="7547294" cy="0"/>
          </a:xfrm>
          <a:custGeom>
            <a:avLst/>
            <a:gdLst/>
            <a:ahLst/>
            <a:cxnLst/>
            <a:rect l="l" t="t" r="r" b="b"/>
            <a:pathLst>
              <a:path w="7547294">
                <a:moveTo>
                  <a:pt x="0" y="0"/>
                </a:moveTo>
                <a:lnTo>
                  <a:pt x="7547294" y="0"/>
                </a:lnTo>
              </a:path>
            </a:pathLst>
          </a:custGeom>
          <a:ln w="36548">
            <a:solidFill>
              <a:srgbClr val="CCCC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1370" y="818668"/>
            <a:ext cx="6331585" cy="1816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727325" algn="just">
              <a:lnSpc>
                <a:spcPct val="100000"/>
              </a:lnSpc>
            </a:pPr>
            <a:r>
              <a:rPr sz="1950" b="1" spc="10" dirty="0" smtClean="0">
                <a:solidFill>
                  <a:srgbClr val="214272"/>
                </a:solidFill>
                <a:latin typeface="Arial"/>
                <a:cs typeface="Arial"/>
              </a:rPr>
              <a:t>GROUND</a:t>
            </a:r>
            <a:r>
              <a:rPr sz="1950" b="1" spc="165" dirty="0" smtClean="0">
                <a:solidFill>
                  <a:srgbClr val="214272"/>
                </a:solidFill>
                <a:latin typeface="Arial"/>
                <a:cs typeface="Arial"/>
              </a:rPr>
              <a:t> </a:t>
            </a:r>
            <a:r>
              <a:rPr sz="1950" b="1" spc="25" dirty="0" smtClean="0">
                <a:solidFill>
                  <a:srgbClr val="214272"/>
                </a:solidFill>
                <a:latin typeface="Arial"/>
                <a:cs typeface="Arial"/>
              </a:rPr>
              <a:t>TRANSPORTATION</a:t>
            </a:r>
            <a:endParaRPr sz="195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8"/>
              </a:spcBef>
            </a:pPr>
            <a:endParaRPr sz="850"/>
          </a:p>
          <a:p>
            <a:pPr marL="24765" marR="5079365" algn="just">
              <a:lnSpc>
                <a:spcPct val="100000"/>
              </a:lnSpc>
            </a:pPr>
            <a:r>
              <a:rPr sz="1150" b="1" spc="25" dirty="0" smtClean="0">
                <a:solidFill>
                  <a:srgbClr val="C3423A"/>
                </a:solidFill>
                <a:latin typeface="Arial"/>
                <a:cs typeface="Arial"/>
              </a:rPr>
              <a:t>DOOR</a:t>
            </a:r>
            <a:r>
              <a:rPr sz="1150" b="1" spc="75" dirty="0" smtClean="0">
                <a:solidFill>
                  <a:srgbClr val="C3423A"/>
                </a:solidFill>
                <a:latin typeface="Arial"/>
                <a:cs typeface="Arial"/>
              </a:rPr>
              <a:t> </a:t>
            </a:r>
            <a:r>
              <a:rPr sz="1150" b="1" spc="30" dirty="0" smtClean="0">
                <a:solidFill>
                  <a:srgbClr val="C3423A"/>
                </a:solidFill>
                <a:latin typeface="Arial"/>
                <a:cs typeface="Arial"/>
              </a:rPr>
              <a:t>TO </a:t>
            </a:r>
            <a:r>
              <a:rPr sz="1150" b="1" spc="-160" dirty="0" smtClean="0">
                <a:solidFill>
                  <a:srgbClr val="C3423A"/>
                </a:solidFill>
                <a:latin typeface="Arial"/>
                <a:cs typeface="Arial"/>
              </a:rPr>
              <a:t> </a:t>
            </a:r>
            <a:r>
              <a:rPr sz="1150" b="1" spc="5" dirty="0" smtClean="0">
                <a:solidFill>
                  <a:srgbClr val="C3423A"/>
                </a:solidFill>
                <a:latin typeface="Arial"/>
                <a:cs typeface="Arial"/>
              </a:rPr>
              <a:t>DOOR</a:t>
            </a:r>
            <a:endParaRPr sz="115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29"/>
              </a:spcBef>
            </a:pPr>
            <a:endParaRPr sz="800"/>
          </a:p>
          <a:p>
            <a:pPr marL="36830" marR="43180" algn="just">
              <a:lnSpc>
                <a:spcPct val="100000"/>
              </a:lnSpc>
            </a:pPr>
            <a:r>
              <a:rPr sz="1100" spc="-90" dirty="0" smtClean="0">
                <a:solidFill>
                  <a:srgbClr val="343431"/>
                </a:solidFill>
                <a:latin typeface="Arial"/>
                <a:cs typeface="Arial"/>
              </a:rPr>
              <a:t>PSP</a:t>
            </a:r>
            <a:r>
              <a:rPr sz="1100" spc="4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50" dirty="0" smtClean="0">
                <a:solidFill>
                  <a:srgbClr val="343431"/>
                </a:solidFill>
                <a:latin typeface="Arial"/>
                <a:cs typeface="Arial"/>
              </a:rPr>
              <a:t>LOGISTICS</a:t>
            </a:r>
            <a:r>
              <a:rPr sz="1100" spc="-1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65" dirty="0" smtClean="0">
                <a:solidFill>
                  <a:srgbClr val="343431"/>
                </a:solidFill>
                <a:latin typeface="Arial"/>
                <a:cs typeface="Arial"/>
              </a:rPr>
              <a:t>can</a:t>
            </a:r>
            <a:r>
              <a:rPr sz="1100" spc="2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40" dirty="0" smtClean="0">
                <a:solidFill>
                  <a:srgbClr val="343431"/>
                </a:solidFill>
                <a:latin typeface="Arial"/>
                <a:cs typeface="Arial"/>
              </a:rPr>
              <a:t>make</a:t>
            </a:r>
            <a:r>
              <a:rPr sz="1100" spc="5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343431"/>
                </a:solidFill>
                <a:latin typeface="Arial"/>
                <a:cs typeface="Arial"/>
              </a:rPr>
              <a:t>all</a:t>
            </a:r>
            <a:r>
              <a:rPr sz="1100" spc="-2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25" dirty="0" smtClean="0">
                <a:solidFill>
                  <a:srgbClr val="211F1D"/>
                </a:solidFill>
                <a:latin typeface="Arial"/>
                <a:cs typeface="Arial"/>
              </a:rPr>
              <a:t>the</a:t>
            </a:r>
            <a:r>
              <a:rPr sz="1100" spc="85" dirty="0" smtClean="0">
                <a:solidFill>
                  <a:srgbClr val="211F1D"/>
                </a:solidFill>
                <a:latin typeface="Arial"/>
                <a:cs typeface="Arial"/>
              </a:rPr>
              <a:t> </a:t>
            </a:r>
            <a:r>
              <a:rPr sz="1100" spc="25" dirty="0" smtClean="0">
                <a:solidFill>
                  <a:srgbClr val="343431"/>
                </a:solidFill>
                <a:latin typeface="Arial"/>
                <a:cs typeface="Arial"/>
              </a:rPr>
              <a:t>arrangements</a:t>
            </a:r>
            <a:r>
              <a:rPr sz="1100" spc="8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40" dirty="0" smtClean="0">
                <a:solidFill>
                  <a:srgbClr val="211F1D"/>
                </a:solidFill>
                <a:latin typeface="Arial"/>
                <a:cs typeface="Arial"/>
              </a:rPr>
              <a:t>to</a:t>
            </a:r>
            <a:r>
              <a:rPr sz="1100" spc="75" dirty="0" smtClean="0">
                <a:solidFill>
                  <a:srgbClr val="211F1D"/>
                </a:solidFill>
                <a:latin typeface="Arial"/>
                <a:cs typeface="Arial"/>
              </a:rPr>
              <a:t> </a:t>
            </a:r>
            <a:r>
              <a:rPr sz="1100" spc="40" dirty="0" smtClean="0">
                <a:solidFill>
                  <a:srgbClr val="343431"/>
                </a:solidFill>
                <a:latin typeface="Arial"/>
                <a:cs typeface="Arial"/>
              </a:rPr>
              <a:t>move</a:t>
            </a:r>
            <a:r>
              <a:rPr sz="1100" spc="5" dirty="0" smtClean="0">
                <a:solidFill>
                  <a:srgbClr val="343431"/>
                </a:solidFill>
                <a:latin typeface="Arial"/>
                <a:cs typeface="Arial"/>
              </a:rPr>
              <a:t> your</a:t>
            </a:r>
            <a:r>
              <a:rPr sz="1100" spc="12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65" dirty="0" smtClean="0">
                <a:solidFill>
                  <a:srgbClr val="343431"/>
                </a:solidFill>
                <a:latin typeface="Arial"/>
                <a:cs typeface="Arial"/>
              </a:rPr>
              <a:t>goods</a:t>
            </a:r>
            <a:r>
              <a:rPr sz="1100" spc="1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30" dirty="0" smtClean="0">
                <a:solidFill>
                  <a:srgbClr val="343431"/>
                </a:solidFill>
                <a:latin typeface="Arial"/>
                <a:cs typeface="Arial"/>
              </a:rPr>
              <a:t>from</a:t>
            </a:r>
            <a:r>
              <a:rPr sz="1100" spc="2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343431"/>
                </a:solidFill>
                <a:latin typeface="Arial"/>
                <a:cs typeface="Arial"/>
              </a:rPr>
              <a:t>your</a:t>
            </a:r>
            <a:r>
              <a:rPr sz="1100" spc="8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35" dirty="0" smtClean="0">
                <a:solidFill>
                  <a:srgbClr val="343431"/>
                </a:solidFill>
                <a:latin typeface="Arial"/>
                <a:cs typeface="Arial"/>
              </a:rPr>
              <a:t>warehouse </a:t>
            </a:r>
            <a:r>
              <a:rPr sz="1100" spc="-13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25" dirty="0" smtClean="0">
                <a:solidFill>
                  <a:srgbClr val="211F1D"/>
                </a:solidFill>
                <a:latin typeface="Arial"/>
                <a:cs typeface="Arial"/>
              </a:rPr>
              <a:t>right</a:t>
            </a:r>
            <a:endParaRPr sz="1100">
              <a:latin typeface="Arial"/>
              <a:cs typeface="Arial"/>
            </a:endParaRPr>
          </a:p>
          <a:p>
            <a:pPr marL="30480" marR="3843020" algn="just">
              <a:lnSpc>
                <a:spcPct val="100000"/>
              </a:lnSpc>
              <a:spcBef>
                <a:spcPts val="359"/>
              </a:spcBef>
            </a:pPr>
            <a:r>
              <a:rPr sz="1100" spc="35" dirty="0" smtClean="0">
                <a:solidFill>
                  <a:srgbClr val="343431"/>
                </a:solidFill>
                <a:latin typeface="Arial"/>
                <a:cs typeface="Arial"/>
              </a:rPr>
              <a:t>through</a:t>
            </a:r>
            <a:r>
              <a:rPr sz="1100" spc="3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40" dirty="0" smtClean="0">
                <a:solidFill>
                  <a:srgbClr val="211F1D"/>
                </a:solidFill>
                <a:latin typeface="Arial"/>
                <a:cs typeface="Arial"/>
              </a:rPr>
              <a:t>to</a:t>
            </a:r>
            <a:r>
              <a:rPr sz="1100" spc="-20" dirty="0" smtClean="0">
                <a:solidFill>
                  <a:srgbClr val="211F1D"/>
                </a:solidFill>
                <a:latin typeface="Arial"/>
                <a:cs typeface="Arial"/>
              </a:rPr>
              <a:t> </a:t>
            </a:r>
            <a:r>
              <a:rPr sz="1100" spc="30" dirty="0" smtClean="0">
                <a:solidFill>
                  <a:srgbClr val="343431"/>
                </a:solidFill>
                <a:latin typeface="Arial"/>
                <a:cs typeface="Arial"/>
              </a:rPr>
              <a:t>your</a:t>
            </a:r>
            <a:r>
              <a:rPr sz="1100" spc="6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35" dirty="0" smtClean="0">
                <a:solidFill>
                  <a:srgbClr val="343431"/>
                </a:solidFill>
                <a:latin typeface="Arial"/>
                <a:cs typeface="Arial"/>
              </a:rPr>
              <a:t>custmers</a:t>
            </a:r>
            <a:r>
              <a:rPr sz="1100" spc="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343431"/>
                </a:solidFill>
                <a:latin typeface="Arial"/>
                <a:cs typeface="Arial"/>
              </a:rPr>
              <a:t>warehouse.</a:t>
            </a:r>
            <a:endParaRPr sz="11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6"/>
              </a:spcBef>
            </a:pPr>
            <a:endParaRPr sz="650"/>
          </a:p>
          <a:p>
            <a:pPr marL="30480" marR="12700" algn="just">
              <a:lnSpc>
                <a:spcPct val="129000"/>
              </a:lnSpc>
            </a:pPr>
            <a:r>
              <a:rPr sz="1100" dirty="0" smtClean="0">
                <a:solidFill>
                  <a:srgbClr val="343431"/>
                </a:solidFill>
                <a:latin typeface="Arial"/>
                <a:cs typeface="Arial"/>
              </a:rPr>
              <a:t>We</a:t>
            </a:r>
            <a:r>
              <a:rPr sz="1100" spc="-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343431"/>
                </a:solidFill>
                <a:latin typeface="Arial"/>
                <a:cs typeface="Arial"/>
              </a:rPr>
              <a:t>also</a:t>
            </a:r>
            <a:r>
              <a:rPr sz="1100" spc="-1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45" dirty="0" smtClean="0">
                <a:solidFill>
                  <a:srgbClr val="343431"/>
                </a:solidFill>
                <a:latin typeface="Arial"/>
                <a:cs typeface="Arial"/>
              </a:rPr>
              <a:t>can</a:t>
            </a:r>
            <a:r>
              <a:rPr sz="1100" spc="3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35" dirty="0" smtClean="0">
                <a:solidFill>
                  <a:srgbClr val="343431"/>
                </a:solidFill>
                <a:latin typeface="Arial"/>
                <a:cs typeface="Arial"/>
              </a:rPr>
              <a:t>provide</a:t>
            </a:r>
            <a:r>
              <a:rPr sz="1100" spc="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30" dirty="0" smtClean="0">
                <a:solidFill>
                  <a:srgbClr val="343431"/>
                </a:solidFill>
                <a:latin typeface="Arial"/>
                <a:cs typeface="Arial"/>
              </a:rPr>
              <a:t>premium</a:t>
            </a:r>
            <a:r>
              <a:rPr sz="1100" spc="4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211F1D"/>
                </a:solidFill>
                <a:latin typeface="Arial"/>
                <a:cs typeface="Arial"/>
              </a:rPr>
              <a:t>harbor</a:t>
            </a:r>
            <a:r>
              <a:rPr sz="1100" spc="95" dirty="0" smtClean="0">
                <a:solidFill>
                  <a:srgbClr val="211F1D"/>
                </a:solidFill>
                <a:latin typeface="Arial"/>
                <a:cs typeface="Arial"/>
              </a:rPr>
              <a:t> </a:t>
            </a:r>
            <a:r>
              <a:rPr sz="1100" spc="40" dirty="0" smtClean="0">
                <a:solidFill>
                  <a:srgbClr val="343431"/>
                </a:solidFill>
                <a:latin typeface="Arial"/>
                <a:cs typeface="Arial"/>
              </a:rPr>
              <a:t>and</a:t>
            </a:r>
            <a:r>
              <a:rPr sz="1100" spc="3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343431"/>
                </a:solidFill>
                <a:latin typeface="Arial"/>
                <a:cs typeface="Arial"/>
              </a:rPr>
              <a:t>rail</a:t>
            </a:r>
            <a:r>
              <a:rPr sz="1100" spc="-1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25" dirty="0" smtClean="0">
                <a:solidFill>
                  <a:srgbClr val="343431"/>
                </a:solidFill>
                <a:latin typeface="Arial"/>
                <a:cs typeface="Arial"/>
              </a:rPr>
              <a:t>drayage</a:t>
            </a:r>
            <a:r>
              <a:rPr sz="1100" spc="7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211F1D"/>
                </a:solidFill>
                <a:latin typeface="Arial"/>
                <a:cs typeface="Arial"/>
              </a:rPr>
              <a:t>between</a:t>
            </a:r>
            <a:r>
              <a:rPr sz="1100" spc="20" dirty="0" smtClean="0">
                <a:solidFill>
                  <a:srgbClr val="211F1D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343431"/>
                </a:solidFill>
                <a:latin typeface="Arial"/>
                <a:cs typeface="Arial"/>
              </a:rPr>
              <a:t>all</a:t>
            </a:r>
            <a:r>
              <a:rPr sz="1100" spc="-2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343431"/>
                </a:solidFill>
                <a:latin typeface="Arial"/>
                <a:cs typeface="Arial"/>
              </a:rPr>
              <a:t>california</a:t>
            </a:r>
            <a:r>
              <a:rPr sz="1100" spc="6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25" dirty="0" smtClean="0">
                <a:solidFill>
                  <a:srgbClr val="343431"/>
                </a:solidFill>
                <a:latin typeface="Arial"/>
                <a:cs typeface="Arial"/>
              </a:rPr>
              <a:t>piers</a:t>
            </a:r>
            <a:r>
              <a:rPr sz="1100" spc="-5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60" dirty="0" smtClean="0">
                <a:solidFill>
                  <a:srgbClr val="343431"/>
                </a:solidFill>
                <a:latin typeface="Arial"/>
                <a:cs typeface="Arial"/>
              </a:rPr>
              <a:t>and</a:t>
            </a:r>
            <a:r>
              <a:rPr sz="1100" spc="7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11F1D"/>
                </a:solidFill>
                <a:latin typeface="Arial"/>
                <a:cs typeface="Arial"/>
              </a:rPr>
              <a:t>rail</a:t>
            </a:r>
            <a:r>
              <a:rPr sz="1100" spc="50" dirty="0" smtClean="0">
                <a:solidFill>
                  <a:srgbClr val="211F1D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211F1D"/>
                </a:solidFill>
                <a:latin typeface="Arial"/>
                <a:cs typeface="Arial"/>
              </a:rPr>
              <a:t>ramps.</a:t>
            </a:r>
            <a:r>
              <a:rPr sz="1100" spc="5" dirty="0" smtClean="0">
                <a:solidFill>
                  <a:srgbClr val="211F1D"/>
                </a:solidFill>
                <a:latin typeface="Arial"/>
                <a:cs typeface="Arial"/>
              </a:rPr>
              <a:t> </a:t>
            </a:r>
            <a:r>
              <a:rPr sz="1100" spc="-25" dirty="0" smtClean="0">
                <a:solidFill>
                  <a:srgbClr val="343431"/>
                </a:solidFill>
                <a:latin typeface="Arial"/>
                <a:cs typeface="Arial"/>
              </a:rPr>
              <a:t>We</a:t>
            </a:r>
            <a:r>
              <a:rPr sz="1100" spc="4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343431"/>
                </a:solidFill>
                <a:latin typeface="Arial"/>
                <a:cs typeface="Arial"/>
              </a:rPr>
              <a:t>perform</a:t>
            </a:r>
            <a:r>
              <a:rPr sz="1100" spc="2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43431"/>
                </a:solidFill>
                <a:latin typeface="Arial"/>
                <a:cs typeface="Arial"/>
              </a:rPr>
              <a:t>timely</a:t>
            </a:r>
            <a:r>
              <a:rPr sz="1100" spc="6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343431"/>
                </a:solidFill>
                <a:latin typeface="Arial"/>
                <a:cs typeface="Arial"/>
              </a:rPr>
              <a:t>delivery</a:t>
            </a:r>
            <a:r>
              <a:rPr sz="1100" spc="6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45" dirty="0" smtClean="0">
                <a:solidFill>
                  <a:srgbClr val="343431"/>
                </a:solidFill>
                <a:latin typeface="Arial"/>
                <a:cs typeface="Arial"/>
              </a:rPr>
              <a:t>of</a:t>
            </a:r>
            <a:r>
              <a:rPr sz="1100" spc="5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343431"/>
                </a:solidFill>
                <a:latin typeface="Arial"/>
                <a:cs typeface="Arial"/>
              </a:rPr>
              <a:t>ocean</a:t>
            </a:r>
            <a:r>
              <a:rPr sz="1100" spc="2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343431"/>
                </a:solidFill>
                <a:latin typeface="Arial"/>
                <a:cs typeface="Arial"/>
              </a:rPr>
              <a:t>of</a:t>
            </a:r>
            <a:r>
              <a:rPr sz="1100" spc="5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343431"/>
                </a:solidFill>
                <a:latin typeface="Arial"/>
                <a:cs typeface="Arial"/>
              </a:rPr>
              <a:t>rail</a:t>
            </a:r>
            <a:r>
              <a:rPr sz="1100" spc="-6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343431"/>
                </a:solidFill>
                <a:latin typeface="Arial"/>
                <a:cs typeface="Arial"/>
              </a:rPr>
              <a:t>containers</a:t>
            </a:r>
            <a:r>
              <a:rPr sz="1100" spc="-20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60" dirty="0" smtClean="0">
                <a:solidFill>
                  <a:srgbClr val="545652"/>
                </a:solidFill>
                <a:latin typeface="Arial"/>
                <a:cs typeface="Arial"/>
              </a:rPr>
              <a:t>,</a:t>
            </a:r>
            <a:r>
              <a:rPr sz="1100" spc="-100" dirty="0" smtClean="0">
                <a:solidFill>
                  <a:srgbClr val="545652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43431"/>
                </a:solidFill>
                <a:latin typeface="Arial"/>
                <a:cs typeface="Arial"/>
              </a:rPr>
              <a:t>between</a:t>
            </a:r>
            <a:r>
              <a:rPr sz="1100" spc="-4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43431"/>
                </a:solidFill>
                <a:latin typeface="Arial"/>
                <a:cs typeface="Arial"/>
              </a:rPr>
              <a:t>your</a:t>
            </a:r>
            <a:r>
              <a:rPr sz="1100" spc="7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43431"/>
                </a:solidFill>
                <a:latin typeface="Arial"/>
                <a:cs typeface="Arial"/>
              </a:rPr>
              <a:t>door</a:t>
            </a:r>
            <a:r>
              <a:rPr sz="1100" spc="5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343431"/>
                </a:solidFill>
                <a:latin typeface="Arial"/>
                <a:cs typeface="Arial"/>
              </a:rPr>
              <a:t>and</a:t>
            </a:r>
            <a:r>
              <a:rPr sz="1100" spc="-6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211F1D"/>
                </a:solidFill>
                <a:latin typeface="Arial"/>
                <a:cs typeface="Arial"/>
              </a:rPr>
              <a:t>the</a:t>
            </a:r>
            <a:r>
              <a:rPr sz="1100" spc="35" dirty="0" smtClean="0">
                <a:solidFill>
                  <a:srgbClr val="211F1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11F1D"/>
                </a:solidFill>
                <a:latin typeface="Arial"/>
                <a:cs typeface="Arial"/>
              </a:rPr>
              <a:t>ports</a:t>
            </a:r>
            <a:r>
              <a:rPr sz="1100" spc="5" dirty="0" smtClean="0">
                <a:solidFill>
                  <a:srgbClr val="211F1D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43431"/>
                </a:solidFill>
                <a:latin typeface="Arial"/>
                <a:cs typeface="Arial"/>
              </a:rPr>
              <a:t>or</a:t>
            </a:r>
            <a:r>
              <a:rPr sz="1100" spc="7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43431"/>
                </a:solidFill>
                <a:latin typeface="Arial"/>
                <a:cs typeface="Arial"/>
              </a:rPr>
              <a:t>rail </a:t>
            </a:r>
            <a:r>
              <a:rPr sz="1100" spc="5" dirty="0" smtClean="0">
                <a:solidFill>
                  <a:srgbClr val="343431"/>
                </a:solidFill>
                <a:latin typeface="Arial"/>
                <a:cs typeface="Arial"/>
              </a:rPr>
              <a:t>ramps</a:t>
            </a:r>
            <a:r>
              <a:rPr sz="1100" spc="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343431"/>
                </a:solidFill>
                <a:latin typeface="Arial"/>
                <a:cs typeface="Arial"/>
              </a:rPr>
              <a:t>of your</a:t>
            </a:r>
            <a:r>
              <a:rPr sz="1100" spc="6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43431"/>
                </a:solidFill>
                <a:latin typeface="Arial"/>
                <a:cs typeface="Arial"/>
              </a:rPr>
              <a:t>choosing.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9644" y="4935201"/>
            <a:ext cx="6278245" cy="1112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593465" algn="just">
              <a:lnSpc>
                <a:spcPct val="100000"/>
              </a:lnSpc>
            </a:pPr>
            <a:r>
              <a:rPr sz="1150" b="1" spc="-10" dirty="0" smtClean="0">
                <a:solidFill>
                  <a:srgbClr val="C3423A"/>
                </a:solidFill>
                <a:latin typeface="Arial"/>
                <a:cs typeface="Arial"/>
              </a:rPr>
              <a:t>AIR</a:t>
            </a:r>
            <a:r>
              <a:rPr sz="1150" b="1" spc="95" dirty="0" smtClean="0">
                <a:solidFill>
                  <a:srgbClr val="C3423A"/>
                </a:solidFill>
                <a:latin typeface="Arial"/>
                <a:cs typeface="Arial"/>
              </a:rPr>
              <a:t> </a:t>
            </a:r>
            <a:r>
              <a:rPr sz="1250" b="1" i="1" spc="0" dirty="0" smtClean="0">
                <a:solidFill>
                  <a:srgbClr val="C3423A"/>
                </a:solidFill>
                <a:latin typeface="Arial"/>
                <a:cs typeface="Arial"/>
              </a:rPr>
              <a:t>I</a:t>
            </a:r>
            <a:r>
              <a:rPr sz="1250" b="1" i="1" spc="70" dirty="0" smtClean="0">
                <a:solidFill>
                  <a:srgbClr val="C3423A"/>
                </a:solidFill>
                <a:latin typeface="Arial"/>
                <a:cs typeface="Arial"/>
              </a:rPr>
              <a:t> </a:t>
            </a:r>
            <a:r>
              <a:rPr sz="1150" b="1" spc="30" dirty="0" smtClean="0">
                <a:solidFill>
                  <a:srgbClr val="C3423A"/>
                </a:solidFill>
                <a:latin typeface="Arial"/>
                <a:cs typeface="Arial"/>
              </a:rPr>
              <a:t>C.F.S.</a:t>
            </a:r>
            <a:r>
              <a:rPr sz="1150" b="1" spc="130" dirty="0" smtClean="0">
                <a:solidFill>
                  <a:srgbClr val="C3423A"/>
                </a:solidFill>
                <a:latin typeface="Arial"/>
                <a:cs typeface="Arial"/>
              </a:rPr>
              <a:t> </a:t>
            </a:r>
            <a:r>
              <a:rPr sz="1150" b="1" spc="25" dirty="0" smtClean="0">
                <a:solidFill>
                  <a:srgbClr val="C3423A"/>
                </a:solidFill>
                <a:latin typeface="Arial"/>
                <a:cs typeface="Arial"/>
              </a:rPr>
              <a:t>PICKUP</a:t>
            </a:r>
            <a:r>
              <a:rPr sz="1150" b="1" spc="60" dirty="0" smtClean="0">
                <a:solidFill>
                  <a:srgbClr val="C3423A"/>
                </a:solidFill>
                <a:latin typeface="Arial"/>
                <a:cs typeface="Arial"/>
              </a:rPr>
              <a:t> </a:t>
            </a:r>
            <a:r>
              <a:rPr sz="1150" b="1" spc="0" dirty="0" smtClean="0">
                <a:solidFill>
                  <a:srgbClr val="C3423A"/>
                </a:solidFill>
                <a:latin typeface="Arial"/>
                <a:cs typeface="Arial"/>
              </a:rPr>
              <a:t>AND </a:t>
            </a:r>
            <a:r>
              <a:rPr sz="1150" b="1" spc="-110" dirty="0" smtClean="0">
                <a:solidFill>
                  <a:srgbClr val="C3423A"/>
                </a:solidFill>
                <a:latin typeface="Arial"/>
                <a:cs typeface="Arial"/>
              </a:rPr>
              <a:t> </a:t>
            </a:r>
            <a:r>
              <a:rPr sz="1150" b="1" spc="20" dirty="0" smtClean="0">
                <a:solidFill>
                  <a:srgbClr val="C3423A"/>
                </a:solidFill>
                <a:latin typeface="Arial"/>
                <a:cs typeface="Arial"/>
              </a:rPr>
              <a:t>DELIVERY</a:t>
            </a:r>
            <a:endParaRPr sz="1150">
              <a:latin typeface="Arial"/>
              <a:cs typeface="Arial"/>
            </a:endParaRPr>
          </a:p>
          <a:p>
            <a:pPr marL="12700" marR="12700" indent="5715" algn="just">
              <a:lnSpc>
                <a:spcPct val="128400"/>
              </a:lnSpc>
              <a:spcBef>
                <a:spcPts val="385"/>
              </a:spcBef>
            </a:pPr>
            <a:r>
              <a:rPr sz="1100" spc="-60" dirty="0" smtClean="0">
                <a:solidFill>
                  <a:srgbClr val="343431"/>
                </a:solidFill>
                <a:latin typeface="Arial"/>
                <a:cs typeface="Arial"/>
              </a:rPr>
              <a:t>PSP </a:t>
            </a:r>
            <a:r>
              <a:rPr sz="1100" spc="-30" dirty="0" smtClean="0">
                <a:solidFill>
                  <a:srgbClr val="211F1D"/>
                </a:solidFill>
                <a:latin typeface="Arial"/>
                <a:cs typeface="Arial"/>
              </a:rPr>
              <a:t>LOGISTICS </a:t>
            </a:r>
            <a:r>
              <a:rPr sz="1100" spc="-10" dirty="0" smtClean="0">
                <a:solidFill>
                  <a:srgbClr val="343431"/>
                </a:solidFill>
                <a:latin typeface="Arial"/>
                <a:cs typeface="Arial"/>
              </a:rPr>
              <a:t>offers</a:t>
            </a:r>
            <a:r>
              <a:rPr sz="1100" spc="4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43431"/>
                </a:solidFill>
                <a:latin typeface="Arial"/>
                <a:cs typeface="Arial"/>
              </a:rPr>
              <a:t>same</a:t>
            </a:r>
            <a:r>
              <a:rPr sz="1100" spc="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211F1D"/>
                </a:solidFill>
                <a:latin typeface="Arial"/>
                <a:cs typeface="Arial"/>
              </a:rPr>
              <a:t>day</a:t>
            </a:r>
            <a:r>
              <a:rPr sz="1100" spc="60" dirty="0" smtClean="0">
                <a:solidFill>
                  <a:srgbClr val="211F1D"/>
                </a:solidFill>
                <a:latin typeface="Arial"/>
                <a:cs typeface="Arial"/>
              </a:rPr>
              <a:t> </a:t>
            </a:r>
            <a:r>
              <a:rPr sz="1100" spc="25" dirty="0" smtClean="0">
                <a:solidFill>
                  <a:srgbClr val="211F1D"/>
                </a:solidFill>
                <a:latin typeface="Arial"/>
                <a:cs typeface="Arial"/>
              </a:rPr>
              <a:t>pickup</a:t>
            </a:r>
            <a:r>
              <a:rPr sz="1100" spc="-50" dirty="0" smtClean="0">
                <a:solidFill>
                  <a:srgbClr val="211F1D"/>
                </a:solidFill>
                <a:latin typeface="Arial"/>
                <a:cs typeface="Arial"/>
              </a:rPr>
              <a:t> </a:t>
            </a:r>
            <a:r>
              <a:rPr sz="1100" spc="20" dirty="0" smtClean="0">
                <a:solidFill>
                  <a:srgbClr val="343431"/>
                </a:solidFill>
                <a:latin typeface="Arial"/>
                <a:cs typeface="Arial"/>
              </a:rPr>
              <a:t>and</a:t>
            </a:r>
            <a:r>
              <a:rPr sz="1100" spc="-1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40" dirty="0" smtClean="0">
                <a:solidFill>
                  <a:srgbClr val="343431"/>
                </a:solidFill>
                <a:latin typeface="Arial"/>
                <a:cs typeface="Arial"/>
              </a:rPr>
              <a:t>d</a:t>
            </a:r>
            <a:r>
              <a:rPr sz="1100" spc="70" dirty="0" smtClean="0">
                <a:solidFill>
                  <a:srgbClr val="343431"/>
                </a:solidFill>
                <a:latin typeface="Arial"/>
                <a:cs typeface="Arial"/>
              </a:rPr>
              <a:t>e</a:t>
            </a:r>
            <a:r>
              <a:rPr sz="1100" spc="-10" dirty="0" smtClean="0">
                <a:solidFill>
                  <a:srgbClr val="0C0808"/>
                </a:solidFill>
                <a:latin typeface="Arial"/>
                <a:cs typeface="Arial"/>
              </a:rPr>
              <a:t>l</a:t>
            </a:r>
            <a:r>
              <a:rPr sz="1100" spc="-15" dirty="0" smtClean="0">
                <a:solidFill>
                  <a:srgbClr val="343431"/>
                </a:solidFill>
                <a:latin typeface="Arial"/>
                <a:cs typeface="Arial"/>
              </a:rPr>
              <a:t>ivery</a:t>
            </a:r>
            <a:r>
              <a:rPr sz="1100" spc="-2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343431"/>
                </a:solidFill>
                <a:latin typeface="Arial"/>
                <a:cs typeface="Arial"/>
              </a:rPr>
              <a:t>to</a:t>
            </a:r>
            <a:r>
              <a:rPr sz="1100" spc="-6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343431"/>
                </a:solidFill>
                <a:latin typeface="Arial"/>
                <a:cs typeface="Arial"/>
              </a:rPr>
              <a:t>the</a:t>
            </a:r>
            <a:r>
              <a:rPr sz="1100" spc="-1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343431"/>
                </a:solidFill>
                <a:latin typeface="Arial"/>
                <a:cs typeface="Arial"/>
              </a:rPr>
              <a:t>CHI/</a:t>
            </a:r>
            <a:r>
              <a:rPr sz="1100" spc="6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30" dirty="0" smtClean="0">
                <a:solidFill>
                  <a:srgbClr val="343431"/>
                </a:solidFill>
                <a:latin typeface="Arial"/>
                <a:cs typeface="Arial"/>
              </a:rPr>
              <a:t>LAX/</a:t>
            </a:r>
            <a:r>
              <a:rPr sz="1100" spc="-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343431"/>
                </a:solidFill>
                <a:latin typeface="Arial"/>
                <a:cs typeface="Arial"/>
              </a:rPr>
              <a:t>NYC/</a:t>
            </a:r>
            <a:r>
              <a:rPr sz="1100" spc="-5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45" dirty="0" smtClean="0">
                <a:solidFill>
                  <a:srgbClr val="343431"/>
                </a:solidFill>
                <a:latin typeface="Arial"/>
                <a:cs typeface="Arial"/>
              </a:rPr>
              <a:t>ATL</a:t>
            </a:r>
            <a:r>
              <a:rPr sz="1100" spc="8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343431"/>
                </a:solidFill>
                <a:latin typeface="Arial"/>
                <a:cs typeface="Arial"/>
              </a:rPr>
              <a:t>metro</a:t>
            </a:r>
            <a:r>
              <a:rPr sz="1100" spc="2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43431"/>
                </a:solidFill>
                <a:latin typeface="Arial"/>
                <a:cs typeface="Arial"/>
              </a:rPr>
              <a:t>area.</a:t>
            </a:r>
            <a:r>
              <a:rPr sz="1100" spc="-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50" dirty="0" smtClean="0">
                <a:solidFill>
                  <a:srgbClr val="343431"/>
                </a:solidFill>
                <a:latin typeface="Arial"/>
                <a:cs typeface="Arial"/>
              </a:rPr>
              <a:t>We</a:t>
            </a:r>
            <a:r>
              <a:rPr sz="1100" spc="-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43431"/>
                </a:solidFill>
                <a:latin typeface="Arial"/>
                <a:cs typeface="Arial"/>
              </a:rPr>
              <a:t>are </a:t>
            </a:r>
            <a:r>
              <a:rPr sz="1100" spc="55" dirty="0" smtClean="0">
                <a:solidFill>
                  <a:srgbClr val="343431"/>
                </a:solidFill>
                <a:latin typeface="Arial"/>
                <a:cs typeface="Arial"/>
              </a:rPr>
              <a:t>a</a:t>
            </a:r>
            <a:r>
              <a:rPr sz="1100" spc="-105" dirty="0" smtClean="0">
                <a:solidFill>
                  <a:srgbClr val="0C0808"/>
                </a:solidFill>
                <a:latin typeface="Arial"/>
                <a:cs typeface="Arial"/>
              </a:rPr>
              <a:t>l</a:t>
            </a:r>
            <a:r>
              <a:rPr sz="1100" spc="-20" dirty="0" smtClean="0">
                <a:solidFill>
                  <a:srgbClr val="343431"/>
                </a:solidFill>
                <a:latin typeface="Arial"/>
                <a:cs typeface="Arial"/>
              </a:rPr>
              <a:t>ways</a:t>
            </a:r>
            <a:r>
              <a:rPr sz="1100" spc="14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11F1D"/>
                </a:solidFill>
                <a:latin typeface="Arial"/>
                <a:cs typeface="Arial"/>
              </a:rPr>
              <a:t>in</a:t>
            </a:r>
            <a:r>
              <a:rPr sz="1100" spc="-60" dirty="0" smtClean="0">
                <a:solidFill>
                  <a:srgbClr val="211F1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43431"/>
                </a:solidFill>
                <a:latin typeface="Arial"/>
                <a:cs typeface="Arial"/>
              </a:rPr>
              <a:t>contact</a:t>
            </a:r>
            <a:r>
              <a:rPr sz="1100" spc="-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343431"/>
                </a:solidFill>
                <a:latin typeface="Arial"/>
                <a:cs typeface="Arial"/>
              </a:rPr>
              <a:t>with</a:t>
            </a:r>
            <a:r>
              <a:rPr sz="1100" spc="3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343431"/>
                </a:solidFill>
                <a:latin typeface="Arial"/>
                <a:cs typeface="Arial"/>
              </a:rPr>
              <a:t>each</a:t>
            </a:r>
            <a:r>
              <a:rPr sz="1100" spc="-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211F1D"/>
                </a:solidFill>
                <a:latin typeface="Arial"/>
                <a:cs typeface="Arial"/>
              </a:rPr>
              <a:t>truck </a:t>
            </a:r>
            <a:r>
              <a:rPr sz="1100" spc="20" dirty="0" smtClean="0">
                <a:solidFill>
                  <a:srgbClr val="343431"/>
                </a:solidFill>
                <a:latin typeface="Arial"/>
                <a:cs typeface="Arial"/>
              </a:rPr>
              <a:t>and</a:t>
            </a:r>
            <a:r>
              <a:rPr sz="1100" spc="4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25" dirty="0" smtClean="0">
                <a:solidFill>
                  <a:srgbClr val="343431"/>
                </a:solidFill>
                <a:latin typeface="Arial"/>
                <a:cs typeface="Arial"/>
              </a:rPr>
              <a:t>make</a:t>
            </a:r>
            <a:r>
              <a:rPr sz="1100" spc="-4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43431"/>
                </a:solidFill>
                <a:latin typeface="Arial"/>
                <a:cs typeface="Arial"/>
              </a:rPr>
              <a:t>certain</a:t>
            </a:r>
            <a:r>
              <a:rPr sz="1100" spc="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35" dirty="0" smtClean="0">
                <a:solidFill>
                  <a:srgbClr val="343431"/>
                </a:solidFill>
                <a:latin typeface="Arial"/>
                <a:cs typeface="Arial"/>
              </a:rPr>
              <a:t>your</a:t>
            </a:r>
            <a:r>
              <a:rPr sz="1100" spc="12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343431"/>
                </a:solidFill>
                <a:latin typeface="Arial"/>
                <a:cs typeface="Arial"/>
              </a:rPr>
              <a:t>deliveries</a:t>
            </a:r>
            <a:r>
              <a:rPr sz="1100" spc="3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343431"/>
                </a:solidFill>
                <a:latin typeface="Arial"/>
                <a:cs typeface="Arial"/>
              </a:rPr>
              <a:t>are</a:t>
            </a:r>
            <a:r>
              <a:rPr sz="1100" spc="-2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10" dirty="0" smtClean="0">
                <a:solidFill>
                  <a:srgbClr val="343431"/>
                </a:solidFill>
                <a:latin typeface="Arial"/>
                <a:cs typeface="Arial"/>
              </a:rPr>
              <a:t>on</a:t>
            </a:r>
            <a:r>
              <a:rPr sz="1100" spc="-2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211F1D"/>
                </a:solidFill>
                <a:latin typeface="Arial"/>
                <a:cs typeface="Arial"/>
              </a:rPr>
              <a:t>time.</a:t>
            </a:r>
            <a:r>
              <a:rPr sz="1100" spc="70" dirty="0" smtClean="0">
                <a:solidFill>
                  <a:srgbClr val="211F1D"/>
                </a:solidFill>
                <a:latin typeface="Arial"/>
                <a:cs typeface="Arial"/>
              </a:rPr>
              <a:t> </a:t>
            </a:r>
            <a:r>
              <a:rPr sz="1100" spc="-25" dirty="0" smtClean="0">
                <a:solidFill>
                  <a:srgbClr val="343431"/>
                </a:solidFill>
                <a:latin typeface="Arial"/>
                <a:cs typeface="Arial"/>
              </a:rPr>
              <a:t>Our </a:t>
            </a:r>
            <a:r>
              <a:rPr sz="1100" spc="-15" dirty="0" smtClean="0">
                <a:solidFill>
                  <a:srgbClr val="343431"/>
                </a:solidFill>
                <a:latin typeface="Arial"/>
                <a:cs typeface="Arial"/>
              </a:rPr>
              <a:t>fleet</a:t>
            </a:r>
            <a:r>
              <a:rPr sz="1100" spc="10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45" dirty="0" smtClean="0">
                <a:solidFill>
                  <a:srgbClr val="343431"/>
                </a:solidFill>
                <a:latin typeface="Arial"/>
                <a:cs typeface="Arial"/>
              </a:rPr>
              <a:t>of</a:t>
            </a:r>
            <a:r>
              <a:rPr sz="1100" spc="5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43431"/>
                </a:solidFill>
                <a:latin typeface="Arial"/>
                <a:cs typeface="Arial"/>
              </a:rPr>
              <a:t>computer/</a:t>
            </a:r>
            <a:r>
              <a:rPr sz="1100" spc="-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211F1D"/>
                </a:solidFill>
                <a:latin typeface="Arial"/>
                <a:cs typeface="Arial"/>
              </a:rPr>
              <a:t>radio</a:t>
            </a:r>
            <a:r>
              <a:rPr sz="1100" spc="-45" dirty="0" smtClean="0">
                <a:solidFill>
                  <a:srgbClr val="211F1D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343431"/>
                </a:solidFill>
                <a:latin typeface="Arial"/>
                <a:cs typeface="Arial"/>
              </a:rPr>
              <a:t>dispatched</a:t>
            </a:r>
            <a:r>
              <a:rPr sz="1100" spc="2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211F1D"/>
                </a:solidFill>
                <a:latin typeface="Arial"/>
                <a:cs typeface="Arial"/>
              </a:rPr>
              <a:t>trucks</a:t>
            </a:r>
            <a:r>
              <a:rPr sz="1100" spc="70" dirty="0" smtClean="0">
                <a:solidFill>
                  <a:srgbClr val="211F1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43431"/>
                </a:solidFill>
                <a:latin typeface="Arial"/>
                <a:cs typeface="Arial"/>
              </a:rPr>
              <a:t>are</a:t>
            </a:r>
            <a:r>
              <a:rPr sz="1100" spc="2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211F1D"/>
                </a:solidFill>
                <a:latin typeface="Arial"/>
                <a:cs typeface="Arial"/>
              </a:rPr>
              <a:t>ready </a:t>
            </a:r>
            <a:r>
              <a:rPr sz="1100" spc="-10" dirty="0" smtClean="0">
                <a:solidFill>
                  <a:srgbClr val="343431"/>
                </a:solidFill>
                <a:latin typeface="Arial"/>
                <a:cs typeface="Arial"/>
              </a:rPr>
              <a:t>to</a:t>
            </a:r>
            <a:r>
              <a:rPr sz="1100" spc="3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343431"/>
                </a:solidFill>
                <a:latin typeface="Arial"/>
                <a:cs typeface="Arial"/>
              </a:rPr>
              <a:t>help</a:t>
            </a:r>
            <a:r>
              <a:rPr sz="1100" spc="-6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343431"/>
                </a:solidFill>
                <a:latin typeface="Arial"/>
                <a:cs typeface="Arial"/>
              </a:rPr>
              <a:t>you.</a:t>
            </a:r>
            <a:r>
              <a:rPr sz="1100" spc="5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211F1D"/>
                </a:solidFill>
                <a:latin typeface="Arial"/>
                <a:cs typeface="Arial"/>
              </a:rPr>
              <a:t>Call</a:t>
            </a:r>
            <a:r>
              <a:rPr sz="1100" spc="25" dirty="0" smtClean="0">
                <a:solidFill>
                  <a:srgbClr val="211F1D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211F1D"/>
                </a:solidFill>
                <a:latin typeface="Arial"/>
                <a:cs typeface="Arial"/>
              </a:rPr>
              <a:t>us</a:t>
            </a:r>
            <a:r>
              <a:rPr sz="1100" spc="-65" dirty="0" smtClean="0">
                <a:solidFill>
                  <a:srgbClr val="211F1D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343431"/>
                </a:solidFill>
                <a:latin typeface="Arial"/>
                <a:cs typeface="Arial"/>
              </a:rPr>
              <a:t>when</a:t>
            </a:r>
            <a:r>
              <a:rPr sz="1100" spc="4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15" dirty="0" smtClean="0">
                <a:solidFill>
                  <a:srgbClr val="343431"/>
                </a:solidFill>
                <a:latin typeface="Arial"/>
                <a:cs typeface="Arial"/>
              </a:rPr>
              <a:t>you</a:t>
            </a:r>
            <a:r>
              <a:rPr sz="1100" spc="15" dirty="0" smtClean="0">
                <a:solidFill>
                  <a:srgbClr val="343431"/>
                </a:solidFill>
                <a:latin typeface="Arial"/>
                <a:cs typeface="Arial"/>
              </a:rPr>
              <a:t> need</a:t>
            </a:r>
            <a:r>
              <a:rPr sz="1100" spc="-9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40" dirty="0" smtClean="0">
                <a:solidFill>
                  <a:srgbClr val="343431"/>
                </a:solidFill>
                <a:latin typeface="Arial"/>
                <a:cs typeface="Arial"/>
              </a:rPr>
              <a:t>a</a:t>
            </a:r>
            <a:r>
              <a:rPr sz="1100" spc="-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43431"/>
                </a:solidFill>
                <a:latin typeface="Arial"/>
                <a:cs typeface="Arial"/>
              </a:rPr>
              <a:t>reliable</a:t>
            </a:r>
            <a:r>
              <a:rPr sz="1100" spc="-1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5" dirty="0" smtClean="0">
                <a:solidFill>
                  <a:srgbClr val="211F1D"/>
                </a:solidFill>
                <a:latin typeface="Arial"/>
                <a:cs typeface="Arial"/>
              </a:rPr>
              <a:t>trucking</a:t>
            </a:r>
            <a:r>
              <a:rPr sz="1100" spc="110" dirty="0" smtClean="0">
                <a:solidFill>
                  <a:srgbClr val="211F1D"/>
                </a:solidFill>
                <a:latin typeface="Arial"/>
                <a:cs typeface="Arial"/>
              </a:rPr>
              <a:t> </a:t>
            </a:r>
            <a:r>
              <a:rPr sz="1100" spc="0" dirty="0" smtClean="0">
                <a:solidFill>
                  <a:srgbClr val="343431"/>
                </a:solidFill>
                <a:latin typeface="Arial"/>
                <a:cs typeface="Arial"/>
              </a:rPr>
              <a:t>company</a:t>
            </a:r>
            <a:r>
              <a:rPr sz="1100" spc="7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30" dirty="0" smtClean="0">
                <a:solidFill>
                  <a:srgbClr val="343431"/>
                </a:solidFill>
                <a:latin typeface="Arial"/>
                <a:cs typeface="Arial"/>
              </a:rPr>
              <a:t>for</a:t>
            </a:r>
            <a:r>
              <a:rPr sz="1100" spc="-2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15" dirty="0" smtClean="0">
                <a:solidFill>
                  <a:srgbClr val="343431"/>
                </a:solidFill>
                <a:latin typeface="Arial"/>
                <a:cs typeface="Arial"/>
              </a:rPr>
              <a:t>loc</a:t>
            </a:r>
            <a:r>
              <a:rPr sz="1100" spc="-20" dirty="0" smtClean="0">
                <a:solidFill>
                  <a:srgbClr val="343431"/>
                </a:solidFill>
                <a:latin typeface="Arial"/>
                <a:cs typeface="Arial"/>
              </a:rPr>
              <a:t>a</a:t>
            </a:r>
            <a:r>
              <a:rPr sz="1100" spc="-10" dirty="0" smtClean="0">
                <a:solidFill>
                  <a:srgbClr val="0C0808"/>
                </a:solidFill>
                <a:latin typeface="Arial"/>
                <a:cs typeface="Arial"/>
              </a:rPr>
              <a:t>l</a:t>
            </a:r>
            <a:r>
              <a:rPr sz="1100" spc="-65" dirty="0" smtClean="0">
                <a:solidFill>
                  <a:srgbClr val="0C0808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343431"/>
                </a:solidFill>
                <a:latin typeface="Arial"/>
                <a:cs typeface="Arial"/>
              </a:rPr>
              <a:t>freight</a:t>
            </a:r>
            <a:r>
              <a:rPr sz="1100" spc="7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25" dirty="0" smtClean="0">
                <a:solidFill>
                  <a:srgbClr val="343431"/>
                </a:solidFill>
                <a:latin typeface="Arial"/>
                <a:cs typeface="Arial"/>
              </a:rPr>
              <a:t>pickup</a:t>
            </a:r>
            <a:r>
              <a:rPr sz="1100" spc="-50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343431"/>
                </a:solidFill>
                <a:latin typeface="Arial"/>
                <a:cs typeface="Arial"/>
              </a:rPr>
              <a:t>and</a:t>
            </a:r>
            <a:r>
              <a:rPr sz="1100" spc="45" dirty="0" smtClean="0">
                <a:solidFill>
                  <a:srgbClr val="343431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343431"/>
                </a:solidFill>
                <a:latin typeface="Arial"/>
                <a:cs typeface="Arial"/>
              </a:rPr>
              <a:t>delivery.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92917" y="9896899"/>
            <a:ext cx="3255645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b="1" i="1" spc="-75" dirty="0" smtClean="0">
                <a:solidFill>
                  <a:srgbClr val="545652"/>
                </a:solidFill>
                <a:latin typeface="Arial"/>
                <a:cs typeface="Arial"/>
              </a:rPr>
              <a:t>PSP</a:t>
            </a:r>
            <a:r>
              <a:rPr sz="900" b="1" i="1" spc="114" dirty="0" smtClean="0">
                <a:solidFill>
                  <a:srgbClr val="545652"/>
                </a:solidFill>
                <a:latin typeface="Arial"/>
                <a:cs typeface="Arial"/>
              </a:rPr>
              <a:t> </a:t>
            </a:r>
            <a:r>
              <a:rPr sz="900" b="1" i="1" spc="10" dirty="0" smtClean="0">
                <a:solidFill>
                  <a:srgbClr val="545652"/>
                </a:solidFill>
                <a:latin typeface="Arial"/>
                <a:cs typeface="Arial"/>
              </a:rPr>
              <a:t>LOGISTICS, </a:t>
            </a:r>
            <a:r>
              <a:rPr sz="900" b="1" i="1" spc="-90" dirty="0" smtClean="0">
                <a:solidFill>
                  <a:srgbClr val="545652"/>
                </a:solidFill>
                <a:latin typeface="Arial"/>
                <a:cs typeface="Arial"/>
              </a:rPr>
              <a:t> </a:t>
            </a:r>
            <a:r>
              <a:rPr sz="900" b="1" i="1" spc="60" dirty="0" smtClean="0">
                <a:solidFill>
                  <a:srgbClr val="545652"/>
                </a:solidFill>
                <a:latin typeface="Arial"/>
                <a:cs typeface="Arial"/>
              </a:rPr>
              <a:t>INC</a:t>
            </a:r>
            <a:r>
              <a:rPr sz="900" b="1" i="1" spc="110" dirty="0" smtClean="0">
                <a:solidFill>
                  <a:srgbClr val="545652"/>
                </a:solidFill>
                <a:latin typeface="Arial"/>
                <a:cs typeface="Arial"/>
              </a:rPr>
              <a:t> </a:t>
            </a:r>
            <a:r>
              <a:rPr sz="900" b="1" i="1" spc="-30" dirty="0" smtClean="0">
                <a:solidFill>
                  <a:srgbClr val="545652"/>
                </a:solidFill>
                <a:latin typeface="Arial"/>
                <a:cs typeface="Arial"/>
              </a:rPr>
              <a:t>is</a:t>
            </a:r>
            <a:r>
              <a:rPr sz="900" b="1" i="1" spc="55" dirty="0" smtClean="0">
                <a:solidFill>
                  <a:srgbClr val="545652"/>
                </a:solidFill>
                <a:latin typeface="Arial"/>
                <a:cs typeface="Arial"/>
              </a:rPr>
              <a:t> </a:t>
            </a:r>
            <a:r>
              <a:rPr sz="900" b="1" i="1" spc="200" dirty="0" smtClean="0">
                <a:solidFill>
                  <a:srgbClr val="545652"/>
                </a:solidFill>
                <a:latin typeface="Arial"/>
                <a:cs typeface="Arial"/>
              </a:rPr>
              <a:t>a</a:t>
            </a:r>
            <a:r>
              <a:rPr sz="900" b="1" i="1" spc="55" dirty="0" smtClean="0">
                <a:solidFill>
                  <a:srgbClr val="545652"/>
                </a:solidFill>
                <a:latin typeface="Arial"/>
                <a:cs typeface="Arial"/>
              </a:rPr>
              <a:t> Certified</a:t>
            </a:r>
            <a:r>
              <a:rPr sz="900" b="1" i="1" spc="110" dirty="0" smtClean="0">
                <a:solidFill>
                  <a:srgbClr val="545652"/>
                </a:solidFill>
                <a:latin typeface="Arial"/>
                <a:cs typeface="Arial"/>
              </a:rPr>
              <a:t> </a:t>
            </a:r>
            <a:r>
              <a:rPr sz="900" b="1" i="1" spc="10" dirty="0" smtClean="0">
                <a:solidFill>
                  <a:srgbClr val="545652"/>
                </a:solidFill>
                <a:latin typeface="Arial"/>
                <a:cs typeface="Arial"/>
              </a:rPr>
              <a:t>C-TPAT</a:t>
            </a:r>
            <a:r>
              <a:rPr sz="900" b="1" i="1" spc="95" dirty="0" smtClean="0">
                <a:solidFill>
                  <a:srgbClr val="545652"/>
                </a:solidFill>
                <a:latin typeface="Arial"/>
                <a:cs typeface="Arial"/>
              </a:rPr>
              <a:t> </a:t>
            </a:r>
            <a:r>
              <a:rPr sz="900" b="1" i="1" spc="20" dirty="0" smtClean="0">
                <a:solidFill>
                  <a:srgbClr val="545652"/>
                </a:solidFill>
                <a:latin typeface="Arial"/>
                <a:cs typeface="Arial"/>
              </a:rPr>
              <a:t>Partner  </a:t>
            </a:r>
            <a:r>
              <a:rPr sz="900" b="1" i="1" spc="80" dirty="0" smtClean="0">
                <a:solidFill>
                  <a:srgbClr val="545652"/>
                </a:solidFill>
                <a:latin typeface="Arial"/>
                <a:cs typeface="Arial"/>
              </a:rPr>
              <a:t> </a:t>
            </a:r>
            <a:r>
              <a:rPr sz="900" spc="910" dirty="0" smtClean="0">
                <a:solidFill>
                  <a:srgbClr val="8595BF"/>
                </a:solidFill>
                <a:latin typeface="Arial"/>
                <a:cs typeface="Arial"/>
              </a:rPr>
              <a:t>(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925</Words>
  <Application>Microsoft Office PowerPoint</Application>
  <PresentationFormat>Custom</PresentationFormat>
  <Paragraphs>89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page</dc:title>
  <cp:lastModifiedBy>window</cp:lastModifiedBy>
  <cp:revision>1</cp:revision>
  <dcterms:created xsi:type="dcterms:W3CDTF">2015-05-19T18:03:40Z</dcterms:created>
  <dcterms:modified xsi:type="dcterms:W3CDTF">2017-10-30T18:45:20Z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2015-05-19T00:00:00Z</vt:filetime>
  </property>
  <property fmtid="{D5CDD505-2E9C-101B-9397-08002B2CF9AE}" pid="3" name="LastSaved">
    <vt:filetime>2015-05-19T00:00:00Z</vt:filetime>
  </property>
</Properties>
</file>